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Lato" panose="020F0502020204030203" pitchFamily="34" charset="0"/>
      <p:regular r:id="rId20"/>
      <p:bold r:id="rId21"/>
      <p:italic r:id="rId22"/>
      <p:boldItalic r:id="rId23"/>
    </p:embeddedFont>
    <p:embeddedFont>
      <p:font typeface="Raleway"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648" y="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dan Neralgi" userId="671e0fa56973a48f" providerId="LiveId" clId="{201E21D7-A3DD-45BF-98B8-EDAF69E642EF}"/>
    <pc:docChg chg="undo custSel modSld">
      <pc:chgData name="Chandan Neralgi" userId="671e0fa56973a48f" providerId="LiveId" clId="{201E21D7-A3DD-45BF-98B8-EDAF69E642EF}" dt="2023-10-09T12:30:37.306" v="11" actId="1076"/>
      <pc:docMkLst>
        <pc:docMk/>
      </pc:docMkLst>
      <pc:sldChg chg="addSp delSp modSp mod">
        <pc:chgData name="Chandan Neralgi" userId="671e0fa56973a48f" providerId="LiveId" clId="{201E21D7-A3DD-45BF-98B8-EDAF69E642EF}" dt="2023-10-09T12:30:37.306" v="11" actId="1076"/>
        <pc:sldMkLst>
          <pc:docMk/>
          <pc:sldMk cId="0" sldId="266"/>
        </pc:sldMkLst>
        <pc:picChg chg="add del mod">
          <ac:chgData name="Chandan Neralgi" userId="671e0fa56973a48f" providerId="LiveId" clId="{201E21D7-A3DD-45BF-98B8-EDAF69E642EF}" dt="2023-10-09T12:30:09.718" v="4" actId="22"/>
          <ac:picMkLst>
            <pc:docMk/>
            <pc:sldMk cId="0" sldId="266"/>
            <ac:picMk id="3" creationId="{427AA0FC-E593-FCDA-9F9D-C484FB478C91}"/>
          </ac:picMkLst>
        </pc:picChg>
        <pc:picChg chg="add mod">
          <ac:chgData name="Chandan Neralgi" userId="671e0fa56973a48f" providerId="LiveId" clId="{201E21D7-A3DD-45BF-98B8-EDAF69E642EF}" dt="2023-10-09T12:30:37.306" v="11" actId="1076"/>
          <ac:picMkLst>
            <pc:docMk/>
            <pc:sldMk cId="0" sldId="266"/>
            <ac:picMk id="5" creationId="{1FD8F102-7EF6-EBDC-5163-6B4224B4FAEE}"/>
          </ac:picMkLst>
        </pc:picChg>
        <pc:picChg chg="del mod">
          <ac:chgData name="Chandan Neralgi" userId="671e0fa56973a48f" providerId="LiveId" clId="{201E21D7-A3DD-45BF-98B8-EDAF69E642EF}" dt="2023-10-09T12:30:13.135" v="5" actId="478"/>
          <ac:picMkLst>
            <pc:docMk/>
            <pc:sldMk cId="0" sldId="266"/>
            <ac:picMk id="224" creationId="{00000000-0000-0000-0000-000000000000}"/>
          </ac:picMkLst>
        </pc:pic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895f56f14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895f56f1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8804a29ea9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8804a29ea9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8838867c8f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8838867c8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8838867c8f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8838867c8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8804a29ea9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8804a29ea9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8838867c8f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8838867c8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8838867c8f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8838867c8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81e697b47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81e697b4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d9c67055b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8804a29ea9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8804a29ea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8804a29ea9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8804a29ea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895f56f141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895f56f141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895f56f141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895f56f141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51d9112a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8804a29ea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8804a29ea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8804a29ea9_0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8804a29ea9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99"/>
        <p:cNvGrpSpPr/>
        <p:nvPr/>
      </p:nvGrpSpPr>
      <p:grpSpPr>
        <a:xfrm>
          <a:off x="0" y="0"/>
          <a:ext cx="0" cy="0"/>
          <a:chOff x="0" y="0"/>
          <a:chExt cx="0" cy="0"/>
        </a:xfrm>
      </p:grpSpPr>
      <p:pic>
        <p:nvPicPr>
          <p:cNvPr id="100" name="Google Shape;100;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06" name="Google Shape;106;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7" name="Google Shape;107;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8" name="Google Shape;108;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16" name="Google Shape;116;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17" name="Google Shape;117;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8" name="Google Shape;118;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1600"/>
              </a:spcBef>
              <a:spcAft>
                <a:spcPts val="0"/>
              </a:spcAft>
              <a:buClr>
                <a:schemeClr val="lt1"/>
              </a:buClr>
              <a:buSzPts val="1100"/>
              <a:buChar char="○"/>
              <a:defRPr>
                <a:solidFill>
                  <a:schemeClr val="lt1"/>
                </a:solidFill>
              </a:defRPr>
            </a:lvl2pPr>
            <a:lvl3pPr marL="1371600" lvl="2" indent="-298450" rtl="0">
              <a:spcBef>
                <a:spcPts val="1600"/>
              </a:spcBef>
              <a:spcAft>
                <a:spcPts val="0"/>
              </a:spcAft>
              <a:buClr>
                <a:schemeClr val="lt1"/>
              </a:buClr>
              <a:buSzPts val="1100"/>
              <a:buChar char="■"/>
              <a:defRPr>
                <a:solidFill>
                  <a:schemeClr val="lt1"/>
                </a:solidFill>
              </a:defRPr>
            </a:lvl3pPr>
            <a:lvl4pPr marL="1828800" lvl="3" indent="-298450" rtl="0">
              <a:spcBef>
                <a:spcPts val="1600"/>
              </a:spcBef>
              <a:spcAft>
                <a:spcPts val="0"/>
              </a:spcAft>
              <a:buClr>
                <a:schemeClr val="lt1"/>
              </a:buClr>
              <a:buSzPts val="1100"/>
              <a:buChar char="●"/>
              <a:defRPr>
                <a:solidFill>
                  <a:schemeClr val="lt1"/>
                </a:solidFill>
              </a:defRPr>
            </a:lvl4pPr>
            <a:lvl5pPr marL="2286000" lvl="4" indent="-298450" rtl="0">
              <a:spcBef>
                <a:spcPts val="1600"/>
              </a:spcBef>
              <a:spcAft>
                <a:spcPts val="0"/>
              </a:spcAft>
              <a:buClr>
                <a:schemeClr val="lt1"/>
              </a:buClr>
              <a:buSzPts val="1100"/>
              <a:buChar char="○"/>
              <a:defRPr>
                <a:solidFill>
                  <a:schemeClr val="lt1"/>
                </a:solidFill>
              </a:defRPr>
            </a:lvl5pPr>
            <a:lvl6pPr marL="2743200" lvl="5" indent="-298450" rtl="0">
              <a:spcBef>
                <a:spcPts val="1600"/>
              </a:spcBef>
              <a:spcAft>
                <a:spcPts val="0"/>
              </a:spcAft>
              <a:buClr>
                <a:schemeClr val="lt1"/>
              </a:buClr>
              <a:buSzPts val="1100"/>
              <a:buChar char="■"/>
              <a:defRPr>
                <a:solidFill>
                  <a:schemeClr val="lt1"/>
                </a:solidFill>
              </a:defRPr>
            </a:lvl6pPr>
            <a:lvl7pPr marL="3200400" lvl="6" indent="-298450" rtl="0">
              <a:spcBef>
                <a:spcPts val="1600"/>
              </a:spcBef>
              <a:spcAft>
                <a:spcPts val="0"/>
              </a:spcAft>
              <a:buClr>
                <a:schemeClr val="lt1"/>
              </a:buClr>
              <a:buSzPts val="1100"/>
              <a:buChar char="●"/>
              <a:defRPr>
                <a:solidFill>
                  <a:schemeClr val="lt1"/>
                </a:solidFill>
              </a:defRPr>
            </a:lvl7pPr>
            <a:lvl8pPr marL="3657600" lvl="7" indent="-298450" rtl="0">
              <a:spcBef>
                <a:spcPts val="1600"/>
              </a:spcBef>
              <a:spcAft>
                <a:spcPts val="0"/>
              </a:spcAft>
              <a:buClr>
                <a:schemeClr val="lt1"/>
              </a:buClr>
              <a:buSzPts val="1100"/>
              <a:buChar char="○"/>
              <a:defRPr>
                <a:solidFill>
                  <a:schemeClr val="lt1"/>
                </a:solidFill>
              </a:defRPr>
            </a:lvl8pPr>
            <a:lvl9pPr marL="4114800" lvl="8" indent="-298450" rtl="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108" y="1313285"/>
            <a:ext cx="3459716" cy="2670463"/>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273" y="1401826"/>
            <a:ext cx="3268500" cy="18129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5"/>
          <p:cNvSpPr/>
          <p:nvPr/>
        </p:nvSpPr>
        <p:spPr>
          <a:xfrm>
            <a:off x="0" y="0"/>
            <a:ext cx="9144000" cy="53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55" name="Google Shape;55;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56" name="Google Shape;56;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0"/>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endParaRPr/>
          </a:p>
        </p:txBody>
      </p:sp>
      <p:sp>
        <p:nvSpPr>
          <p:cNvPr id="89" name="Google Shape;89;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Raleway"/>
              <a:buNone/>
              <a:defRPr sz="2800" b="1">
                <a:latin typeface="Raleway"/>
                <a:ea typeface="Raleway"/>
                <a:cs typeface="Raleway"/>
                <a:sym typeface="Raleway"/>
              </a:defRPr>
            </a:lvl1pPr>
            <a:lvl2pPr lvl="1" rtl="0">
              <a:spcBef>
                <a:spcPts val="0"/>
              </a:spcBef>
              <a:spcAft>
                <a:spcPts val="0"/>
              </a:spcAft>
              <a:buSzPts val="2800"/>
              <a:buFont typeface="Raleway"/>
              <a:buNone/>
              <a:defRPr sz="2800" b="1">
                <a:latin typeface="Raleway"/>
                <a:ea typeface="Raleway"/>
                <a:cs typeface="Raleway"/>
                <a:sym typeface="Raleway"/>
              </a:defRPr>
            </a:lvl2pPr>
            <a:lvl3pPr lvl="2" rtl="0">
              <a:spcBef>
                <a:spcPts val="0"/>
              </a:spcBef>
              <a:spcAft>
                <a:spcPts val="0"/>
              </a:spcAft>
              <a:buSzPts val="2800"/>
              <a:buFont typeface="Raleway"/>
              <a:buNone/>
              <a:defRPr sz="2800" b="1">
                <a:latin typeface="Raleway"/>
                <a:ea typeface="Raleway"/>
                <a:cs typeface="Raleway"/>
                <a:sym typeface="Raleway"/>
              </a:defRPr>
            </a:lvl3pPr>
            <a:lvl4pPr lvl="3" rtl="0">
              <a:spcBef>
                <a:spcPts val="0"/>
              </a:spcBef>
              <a:spcAft>
                <a:spcPts val="0"/>
              </a:spcAft>
              <a:buSzPts val="2800"/>
              <a:buFont typeface="Raleway"/>
              <a:buNone/>
              <a:defRPr sz="2800" b="1">
                <a:latin typeface="Raleway"/>
                <a:ea typeface="Raleway"/>
                <a:cs typeface="Raleway"/>
                <a:sym typeface="Raleway"/>
              </a:defRPr>
            </a:lvl4pPr>
            <a:lvl5pPr lvl="4" rtl="0">
              <a:spcBef>
                <a:spcPts val="0"/>
              </a:spcBef>
              <a:spcAft>
                <a:spcPts val="0"/>
              </a:spcAft>
              <a:buSzPts val="2800"/>
              <a:buFont typeface="Raleway"/>
              <a:buNone/>
              <a:defRPr sz="2800" b="1">
                <a:latin typeface="Raleway"/>
                <a:ea typeface="Raleway"/>
                <a:cs typeface="Raleway"/>
                <a:sym typeface="Raleway"/>
              </a:defRPr>
            </a:lvl5pPr>
            <a:lvl6pPr lvl="5" rtl="0">
              <a:spcBef>
                <a:spcPts val="0"/>
              </a:spcBef>
              <a:spcAft>
                <a:spcPts val="0"/>
              </a:spcAft>
              <a:buSzPts val="2800"/>
              <a:buFont typeface="Raleway"/>
              <a:buNone/>
              <a:defRPr sz="2800" b="1">
                <a:latin typeface="Raleway"/>
                <a:ea typeface="Raleway"/>
                <a:cs typeface="Raleway"/>
                <a:sym typeface="Raleway"/>
              </a:defRPr>
            </a:lvl6pPr>
            <a:lvl7pPr lvl="6" rtl="0">
              <a:spcBef>
                <a:spcPts val="0"/>
              </a:spcBef>
              <a:spcAft>
                <a:spcPts val="0"/>
              </a:spcAft>
              <a:buSzPts val="2800"/>
              <a:buFont typeface="Raleway"/>
              <a:buNone/>
              <a:defRPr sz="2800" b="1">
                <a:latin typeface="Raleway"/>
                <a:ea typeface="Raleway"/>
                <a:cs typeface="Raleway"/>
                <a:sym typeface="Raleway"/>
              </a:defRPr>
            </a:lvl7pPr>
            <a:lvl8pPr lvl="7" rtl="0">
              <a:spcBef>
                <a:spcPts val="0"/>
              </a:spcBef>
              <a:spcAft>
                <a:spcPts val="0"/>
              </a:spcAft>
              <a:buSzPts val="2800"/>
              <a:buFont typeface="Raleway"/>
              <a:buNone/>
              <a:defRPr sz="2800" b="1">
                <a:latin typeface="Raleway"/>
                <a:ea typeface="Raleway"/>
                <a:cs typeface="Raleway"/>
                <a:sym typeface="Raleway"/>
              </a:defRPr>
            </a:lvl8pPr>
            <a:lvl9pPr lvl="8" rtl="0">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www.guru99.com/blockchain-tutorial.html" TargetMode="External"/><Relationship Id="rId7" Type="http://schemas.openxmlformats.org/officeDocument/2006/relationships/hyperlink" Target="https://www.comparitech.com/blog/information-security/what-is-aes-encryption/"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hyperlink" Target="https://flask.palletsprojects.com/en/1.1.x/" TargetMode="External"/><Relationship Id="rId5" Type="http://schemas.openxmlformats.org/officeDocument/2006/relationships/hyperlink" Target="https://medium.com/@mycoralhealth/learn-to-securely-share-files-on-the-blockchain-with-ipfs-219ee47df54c" TargetMode="External"/><Relationship Id="rId4" Type="http://schemas.openxmlformats.org/officeDocument/2006/relationships/hyperlink" Target="https://docs.ipfs.io/introduction/overview"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17" descr="Open Chromebook laptop computer"/>
          <p:cNvPicPr preferRelativeResize="0"/>
          <p:nvPr/>
        </p:nvPicPr>
        <p:blipFill rotWithShape="1">
          <a:blip r:embed="rId3">
            <a:alphaModFix/>
          </a:blip>
          <a:srcRect r="3344"/>
          <a:stretch/>
        </p:blipFill>
        <p:spPr>
          <a:xfrm>
            <a:off x="4494400" y="1080250"/>
            <a:ext cx="4537098" cy="2822399"/>
          </a:xfrm>
          <a:prstGeom prst="rect">
            <a:avLst/>
          </a:prstGeom>
          <a:noFill/>
          <a:ln>
            <a:noFill/>
          </a:ln>
        </p:spPr>
      </p:pic>
      <p:sp>
        <p:nvSpPr>
          <p:cNvPr id="136" name="Google Shape;136;p17"/>
          <p:cNvSpPr txBox="1">
            <a:spLocks noGrp="1"/>
          </p:cNvSpPr>
          <p:nvPr>
            <p:ph type="ctrTitle"/>
          </p:nvPr>
        </p:nvSpPr>
        <p:spPr>
          <a:xfrm>
            <a:off x="703225" y="478500"/>
            <a:ext cx="3787800" cy="138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100">
                <a:latin typeface="Times New Roman"/>
                <a:ea typeface="Times New Roman"/>
                <a:cs typeface="Times New Roman"/>
                <a:sym typeface="Times New Roman"/>
              </a:rPr>
              <a:t>DATA SHARE</a:t>
            </a:r>
            <a:endParaRPr sz="4100">
              <a:latin typeface="Times New Roman"/>
              <a:ea typeface="Times New Roman"/>
              <a:cs typeface="Times New Roman"/>
              <a:sym typeface="Times New Roman"/>
            </a:endParaRPr>
          </a:p>
        </p:txBody>
      </p:sp>
      <p:sp>
        <p:nvSpPr>
          <p:cNvPr id="137" name="Google Shape;137;p17"/>
          <p:cNvSpPr txBox="1">
            <a:spLocks noGrp="1"/>
          </p:cNvSpPr>
          <p:nvPr>
            <p:ph type="subTitle" idx="1"/>
          </p:nvPr>
        </p:nvSpPr>
        <p:spPr>
          <a:xfrm>
            <a:off x="703225" y="1235575"/>
            <a:ext cx="3787800" cy="5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b="1">
                <a:solidFill>
                  <a:srgbClr val="434343"/>
                </a:solidFill>
                <a:highlight>
                  <a:srgbClr val="FFFFFF"/>
                </a:highlight>
                <a:latin typeface="Times New Roman"/>
                <a:ea typeface="Times New Roman"/>
                <a:cs typeface="Times New Roman"/>
                <a:sym typeface="Times New Roman"/>
              </a:rPr>
              <a:t>Blockchain</a:t>
            </a:r>
            <a:r>
              <a:rPr lang="en" sz="1700">
                <a:solidFill>
                  <a:srgbClr val="434343"/>
                </a:solidFill>
                <a:latin typeface="Times New Roman"/>
                <a:ea typeface="Times New Roman"/>
                <a:cs typeface="Times New Roman"/>
                <a:sym typeface="Times New Roman"/>
              </a:rPr>
              <a:t> based File Sharing System</a:t>
            </a:r>
            <a:endParaRPr sz="1700">
              <a:solidFill>
                <a:srgbClr val="434343"/>
              </a:solidFill>
              <a:latin typeface="Times New Roman"/>
              <a:ea typeface="Times New Roman"/>
              <a:cs typeface="Times New Roman"/>
              <a:sym typeface="Times New Roman"/>
            </a:endParaRPr>
          </a:p>
        </p:txBody>
      </p:sp>
      <p:pic>
        <p:nvPicPr>
          <p:cNvPr id="138" name="Google Shape;138;p17"/>
          <p:cNvPicPr preferRelativeResize="0"/>
          <p:nvPr/>
        </p:nvPicPr>
        <p:blipFill rotWithShape="1">
          <a:blip r:embed="rId4">
            <a:alphaModFix/>
          </a:blip>
          <a:srcRect l="20748" r="21247" b="30138"/>
          <a:stretch/>
        </p:blipFill>
        <p:spPr>
          <a:xfrm>
            <a:off x="5021500" y="1286575"/>
            <a:ext cx="3586397" cy="2168652"/>
          </a:xfrm>
          <a:prstGeom prst="rect">
            <a:avLst/>
          </a:prstGeom>
          <a:noFill/>
          <a:ln>
            <a:noFill/>
          </a:ln>
        </p:spPr>
      </p:pic>
      <p:sp>
        <p:nvSpPr>
          <p:cNvPr id="139" name="Google Shape;139;p17"/>
          <p:cNvSpPr txBox="1"/>
          <p:nvPr/>
        </p:nvSpPr>
        <p:spPr>
          <a:xfrm>
            <a:off x="632900" y="1999150"/>
            <a:ext cx="3586500" cy="984600"/>
          </a:xfrm>
          <a:prstGeom prst="rect">
            <a:avLst/>
          </a:prstGeom>
          <a:noFill/>
          <a:ln>
            <a:noFill/>
          </a:ln>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SzPts val="1600"/>
              <a:buFont typeface="Times New Roman"/>
              <a:buChar char="●"/>
            </a:pPr>
            <a:r>
              <a:rPr lang="en" sz="1600" b="1">
                <a:latin typeface="Times New Roman"/>
                <a:ea typeface="Times New Roman"/>
                <a:cs typeface="Times New Roman"/>
                <a:sym typeface="Times New Roman"/>
              </a:rPr>
              <a:t>Ruchika Tulsyan (BE/10090/16)</a:t>
            </a:r>
            <a:endParaRPr sz="1600" b="1">
              <a:latin typeface="Times New Roman"/>
              <a:ea typeface="Times New Roman"/>
              <a:cs typeface="Times New Roman"/>
              <a:sym typeface="Times New Roman"/>
            </a:endParaRPr>
          </a:p>
          <a:p>
            <a:pPr marL="457200" lvl="0" indent="-330200" algn="l" rtl="0">
              <a:lnSpc>
                <a:spcPct val="150000"/>
              </a:lnSpc>
              <a:spcBef>
                <a:spcPts val="0"/>
              </a:spcBef>
              <a:spcAft>
                <a:spcPts val="0"/>
              </a:spcAft>
              <a:buSzPts val="1600"/>
              <a:buFont typeface="Times New Roman"/>
              <a:buChar char="●"/>
            </a:pPr>
            <a:r>
              <a:rPr lang="en" sz="1600" b="1">
                <a:latin typeface="Times New Roman"/>
                <a:ea typeface="Times New Roman"/>
                <a:cs typeface="Times New Roman"/>
                <a:sym typeface="Times New Roman"/>
              </a:rPr>
              <a:t>Souvik Saha (BE/10011/16)</a:t>
            </a:r>
            <a:endParaRPr sz="1600" b="1">
              <a:latin typeface="Times New Roman"/>
              <a:ea typeface="Times New Roman"/>
              <a:cs typeface="Times New Roman"/>
              <a:sym typeface="Times New Roman"/>
            </a:endParaRPr>
          </a:p>
        </p:txBody>
      </p:sp>
      <p:sp>
        <p:nvSpPr>
          <p:cNvPr id="140" name="Google Shape;140;p17"/>
          <p:cNvSpPr txBox="1"/>
          <p:nvPr/>
        </p:nvSpPr>
        <p:spPr>
          <a:xfrm>
            <a:off x="798800" y="3019075"/>
            <a:ext cx="3254700" cy="1038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b="1" u="sng">
                <a:solidFill>
                  <a:srgbClr val="434343"/>
                </a:solidFill>
                <a:latin typeface="Times New Roman"/>
                <a:ea typeface="Times New Roman"/>
                <a:cs typeface="Times New Roman"/>
                <a:sym typeface="Times New Roman"/>
              </a:rPr>
              <a:t>Project Guide</a:t>
            </a:r>
            <a:r>
              <a:rPr lang="en" sz="1600">
                <a:solidFill>
                  <a:srgbClr val="434343"/>
                </a:solidFill>
                <a:latin typeface="Times New Roman"/>
                <a:ea typeface="Times New Roman"/>
                <a:cs typeface="Times New Roman"/>
                <a:sym typeface="Times New Roman"/>
              </a:rPr>
              <a:t> :</a:t>
            </a:r>
            <a:endParaRPr sz="1600">
              <a:solidFill>
                <a:srgbClr val="434343"/>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u="sng">
              <a:solidFill>
                <a:srgbClr val="434343"/>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 sz="1700" b="1">
                <a:latin typeface="Times New Roman"/>
                <a:ea typeface="Times New Roman"/>
                <a:cs typeface="Times New Roman"/>
                <a:sym typeface="Times New Roman"/>
              </a:rPr>
              <a:t>Dr. Shamama Anwar</a:t>
            </a:r>
            <a:endParaRPr sz="1700" b="1">
              <a:latin typeface="Times New Roman"/>
              <a:ea typeface="Times New Roman"/>
              <a:cs typeface="Times New Roman"/>
              <a:sym typeface="Times New Roman"/>
            </a:endParaRPr>
          </a:p>
        </p:txBody>
      </p:sp>
      <p:pic>
        <p:nvPicPr>
          <p:cNvPr id="141" name="Google Shape;141;p17"/>
          <p:cNvPicPr preferRelativeResize="0"/>
          <p:nvPr/>
        </p:nvPicPr>
        <p:blipFill>
          <a:blip r:embed="rId5">
            <a:alphaModFix/>
          </a:blip>
          <a:stretch>
            <a:fillRect/>
          </a:stretch>
        </p:blipFill>
        <p:spPr>
          <a:xfrm>
            <a:off x="632900" y="4057982"/>
            <a:ext cx="2367350" cy="591843"/>
          </a:xfrm>
          <a:prstGeom prst="rect">
            <a:avLst/>
          </a:prstGeom>
          <a:noFill/>
          <a:ln>
            <a:noFill/>
          </a:ln>
        </p:spPr>
      </p:pic>
      <p:sp>
        <p:nvSpPr>
          <p:cNvPr id="142" name="Google Shape;142;p17"/>
          <p:cNvSpPr txBox="1"/>
          <p:nvPr/>
        </p:nvSpPr>
        <p:spPr>
          <a:xfrm>
            <a:off x="4969700" y="4060200"/>
            <a:ext cx="3690000" cy="58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latin typeface="Times New Roman"/>
                <a:ea typeface="Times New Roman"/>
                <a:cs typeface="Times New Roman"/>
                <a:sym typeface="Times New Roman"/>
              </a:rPr>
              <a:t>Github link to our project:</a:t>
            </a:r>
            <a:endParaRPr sz="1200">
              <a:latin typeface="Times New Roman"/>
              <a:ea typeface="Times New Roman"/>
              <a:cs typeface="Times New Roman"/>
              <a:sym typeface="Times New Roman"/>
            </a:endParaRPr>
          </a:p>
          <a:p>
            <a:pPr marL="0" lvl="0" indent="0" algn="l" rtl="0">
              <a:spcBef>
                <a:spcPts val="0"/>
              </a:spcBef>
              <a:spcAft>
                <a:spcPts val="0"/>
              </a:spcAft>
              <a:buNone/>
            </a:pPr>
            <a:r>
              <a:rPr lang="en" sz="900" u="sng">
                <a:solidFill>
                  <a:srgbClr val="1155CC"/>
                </a:solidFill>
                <a:latin typeface="Times New Roman"/>
                <a:ea typeface="Times New Roman"/>
                <a:cs typeface="Times New Roman"/>
                <a:sym typeface="Times New Roman"/>
              </a:rPr>
              <a:t>https://github.com/ruchi26/Blockchain-based-Decentralized-File-Sharing-System-using-IPFS.git</a:t>
            </a:r>
            <a:endParaRPr sz="900" u="sng">
              <a:solidFill>
                <a:srgbClr val="1155CC"/>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6"/>
          <p:cNvSpPr txBox="1">
            <a:spLocks noGrp="1"/>
          </p:cNvSpPr>
          <p:nvPr>
            <p:ph type="title"/>
          </p:nvPr>
        </p:nvSpPr>
        <p:spPr>
          <a:xfrm>
            <a:off x="642950" y="1514850"/>
            <a:ext cx="3207000" cy="105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Tools Used</a:t>
            </a:r>
            <a:endParaRPr sz="3200"/>
          </a:p>
        </p:txBody>
      </p:sp>
      <p:sp>
        <p:nvSpPr>
          <p:cNvPr id="218" name="Google Shape;218;p26"/>
          <p:cNvSpPr txBox="1">
            <a:spLocks noGrp="1"/>
          </p:cNvSpPr>
          <p:nvPr>
            <p:ph type="body" idx="2"/>
          </p:nvPr>
        </p:nvSpPr>
        <p:spPr>
          <a:xfrm>
            <a:off x="4902400" y="1105050"/>
            <a:ext cx="3897600" cy="3415800"/>
          </a:xfrm>
          <a:prstGeom prst="rect">
            <a:avLst/>
          </a:prstGeom>
        </p:spPr>
        <p:txBody>
          <a:bodyPr spcFirstLastPara="1" wrap="square" lIns="91425" tIns="91425" rIns="91425" bIns="91425" anchor="t" anchorCtr="0">
            <a:noAutofit/>
          </a:bodyPr>
          <a:lstStyle/>
          <a:p>
            <a:pPr marL="457200" lvl="0" indent="-336550" algn="l" rtl="0">
              <a:lnSpc>
                <a:spcPct val="200000"/>
              </a:lnSpc>
              <a:spcBef>
                <a:spcPts val="0"/>
              </a:spcBef>
              <a:spcAft>
                <a:spcPts val="0"/>
              </a:spcAft>
              <a:buClr>
                <a:srgbClr val="000000"/>
              </a:buClr>
              <a:buSzPts val="1700"/>
              <a:buFont typeface="Times New Roman"/>
              <a:buChar char="●"/>
            </a:pPr>
            <a:r>
              <a:rPr lang="en" sz="1700" b="1">
                <a:solidFill>
                  <a:srgbClr val="000000"/>
                </a:solidFill>
                <a:latin typeface="Times New Roman"/>
                <a:ea typeface="Times New Roman"/>
                <a:cs typeface="Times New Roman"/>
                <a:sym typeface="Times New Roman"/>
              </a:rPr>
              <a:t>Platform </a:t>
            </a:r>
            <a:r>
              <a:rPr lang="en" sz="1700">
                <a:solidFill>
                  <a:srgbClr val="000000"/>
                </a:solidFill>
                <a:latin typeface="Times New Roman"/>
                <a:ea typeface="Times New Roman"/>
                <a:cs typeface="Times New Roman"/>
                <a:sym typeface="Times New Roman"/>
              </a:rPr>
              <a:t>: Visual Studio Code</a:t>
            </a:r>
            <a:endParaRPr sz="1700">
              <a:solidFill>
                <a:srgbClr val="000000"/>
              </a:solidFill>
              <a:latin typeface="Times New Roman"/>
              <a:ea typeface="Times New Roman"/>
              <a:cs typeface="Times New Roman"/>
              <a:sym typeface="Times New Roman"/>
            </a:endParaRPr>
          </a:p>
          <a:p>
            <a:pPr marL="457200" lvl="0" indent="-336550" algn="l" rtl="0">
              <a:lnSpc>
                <a:spcPct val="200000"/>
              </a:lnSpc>
              <a:spcBef>
                <a:spcPts val="0"/>
              </a:spcBef>
              <a:spcAft>
                <a:spcPts val="0"/>
              </a:spcAft>
              <a:buClr>
                <a:srgbClr val="000000"/>
              </a:buClr>
              <a:buSzPts val="1700"/>
              <a:buFont typeface="Times New Roman"/>
              <a:buChar char="●"/>
            </a:pPr>
            <a:r>
              <a:rPr lang="en" sz="1700" b="1">
                <a:solidFill>
                  <a:srgbClr val="000000"/>
                </a:solidFill>
                <a:latin typeface="Times New Roman"/>
                <a:ea typeface="Times New Roman"/>
                <a:cs typeface="Times New Roman"/>
                <a:sym typeface="Times New Roman"/>
              </a:rPr>
              <a:t>Web Framework</a:t>
            </a:r>
            <a:r>
              <a:rPr lang="en" sz="1700">
                <a:solidFill>
                  <a:srgbClr val="000000"/>
                </a:solidFill>
                <a:latin typeface="Times New Roman"/>
                <a:ea typeface="Times New Roman"/>
                <a:cs typeface="Times New Roman"/>
                <a:sym typeface="Times New Roman"/>
              </a:rPr>
              <a:t> : Flask</a:t>
            </a:r>
            <a:endParaRPr sz="1700">
              <a:solidFill>
                <a:srgbClr val="000000"/>
              </a:solidFill>
              <a:latin typeface="Times New Roman"/>
              <a:ea typeface="Times New Roman"/>
              <a:cs typeface="Times New Roman"/>
              <a:sym typeface="Times New Roman"/>
            </a:endParaRPr>
          </a:p>
          <a:p>
            <a:pPr marL="457200" lvl="0" indent="-336550" algn="l" rtl="0">
              <a:lnSpc>
                <a:spcPct val="200000"/>
              </a:lnSpc>
              <a:spcBef>
                <a:spcPts val="0"/>
              </a:spcBef>
              <a:spcAft>
                <a:spcPts val="0"/>
              </a:spcAft>
              <a:buClr>
                <a:srgbClr val="000000"/>
              </a:buClr>
              <a:buSzPts val="1700"/>
              <a:buFont typeface="Times New Roman"/>
              <a:buChar char="●"/>
            </a:pPr>
            <a:r>
              <a:rPr lang="en" sz="1700" b="1">
                <a:solidFill>
                  <a:srgbClr val="000000"/>
                </a:solidFill>
                <a:latin typeface="Times New Roman"/>
                <a:ea typeface="Times New Roman"/>
                <a:cs typeface="Times New Roman"/>
                <a:sym typeface="Times New Roman"/>
              </a:rPr>
              <a:t>Code version control</a:t>
            </a:r>
            <a:r>
              <a:rPr lang="en" sz="1700">
                <a:solidFill>
                  <a:srgbClr val="000000"/>
                </a:solidFill>
                <a:latin typeface="Times New Roman"/>
                <a:ea typeface="Times New Roman"/>
                <a:cs typeface="Times New Roman"/>
                <a:sym typeface="Times New Roman"/>
              </a:rPr>
              <a:t> : GitHub</a:t>
            </a:r>
            <a:endParaRPr sz="1700">
              <a:solidFill>
                <a:srgbClr val="000000"/>
              </a:solidFill>
              <a:latin typeface="Times New Roman"/>
              <a:ea typeface="Times New Roman"/>
              <a:cs typeface="Times New Roman"/>
              <a:sym typeface="Times New Roman"/>
            </a:endParaRPr>
          </a:p>
          <a:p>
            <a:pPr marL="457200" lvl="0" indent="-336550" algn="l" rtl="0">
              <a:lnSpc>
                <a:spcPct val="200000"/>
              </a:lnSpc>
              <a:spcBef>
                <a:spcPts val="0"/>
              </a:spcBef>
              <a:spcAft>
                <a:spcPts val="0"/>
              </a:spcAft>
              <a:buClr>
                <a:srgbClr val="000000"/>
              </a:buClr>
              <a:buSzPts val="1700"/>
              <a:buFont typeface="Times New Roman"/>
              <a:buChar char="●"/>
            </a:pPr>
            <a:r>
              <a:rPr lang="en" sz="1700" b="1">
                <a:solidFill>
                  <a:srgbClr val="000000"/>
                </a:solidFill>
                <a:latin typeface="Times New Roman"/>
                <a:ea typeface="Times New Roman"/>
                <a:cs typeface="Times New Roman"/>
                <a:sym typeface="Times New Roman"/>
              </a:rPr>
              <a:t>Front - end</a:t>
            </a:r>
            <a:r>
              <a:rPr lang="en" sz="1700">
                <a:solidFill>
                  <a:srgbClr val="000000"/>
                </a:solidFill>
                <a:latin typeface="Times New Roman"/>
                <a:ea typeface="Times New Roman"/>
                <a:cs typeface="Times New Roman"/>
                <a:sym typeface="Times New Roman"/>
              </a:rPr>
              <a:t> : HTML5 , CSS , BOOTSTRAP 3</a:t>
            </a:r>
            <a:endParaRPr sz="1700">
              <a:solidFill>
                <a:srgbClr val="000000"/>
              </a:solidFill>
              <a:latin typeface="Times New Roman"/>
              <a:ea typeface="Times New Roman"/>
              <a:cs typeface="Times New Roman"/>
              <a:sym typeface="Times New Roman"/>
            </a:endParaRPr>
          </a:p>
          <a:p>
            <a:pPr marL="457200" lvl="0" indent="-336550" algn="l" rtl="0">
              <a:lnSpc>
                <a:spcPct val="200000"/>
              </a:lnSpc>
              <a:spcBef>
                <a:spcPts val="0"/>
              </a:spcBef>
              <a:spcAft>
                <a:spcPts val="0"/>
              </a:spcAft>
              <a:buClr>
                <a:srgbClr val="000000"/>
              </a:buClr>
              <a:buSzPts val="1700"/>
              <a:buFont typeface="Times New Roman"/>
              <a:buChar char="●"/>
            </a:pPr>
            <a:r>
              <a:rPr lang="en" sz="1700" b="1">
                <a:solidFill>
                  <a:srgbClr val="000000"/>
                </a:solidFill>
                <a:latin typeface="Times New Roman"/>
                <a:ea typeface="Times New Roman"/>
                <a:cs typeface="Times New Roman"/>
                <a:sym typeface="Times New Roman"/>
              </a:rPr>
              <a:t>Back - end</a:t>
            </a:r>
            <a:r>
              <a:rPr lang="en" sz="1700">
                <a:solidFill>
                  <a:srgbClr val="000000"/>
                </a:solidFill>
                <a:latin typeface="Times New Roman"/>
                <a:ea typeface="Times New Roman"/>
                <a:cs typeface="Times New Roman"/>
                <a:sym typeface="Times New Roman"/>
              </a:rPr>
              <a:t> : Python 3</a:t>
            </a:r>
            <a:endParaRPr sz="1800">
              <a:solidFill>
                <a:srgbClr val="11111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7"/>
          <p:cNvSpPr txBox="1">
            <a:spLocks noGrp="1"/>
          </p:cNvSpPr>
          <p:nvPr>
            <p:ph type="title"/>
          </p:nvPr>
        </p:nvSpPr>
        <p:spPr>
          <a:xfrm>
            <a:off x="727650" y="555125"/>
            <a:ext cx="76887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WORKING </a:t>
            </a:r>
            <a:endParaRPr sz="3100">
              <a:latin typeface="Times New Roman"/>
              <a:ea typeface="Times New Roman"/>
              <a:cs typeface="Times New Roman"/>
              <a:sym typeface="Times New Roman"/>
            </a:endParaRPr>
          </a:p>
        </p:txBody>
      </p:sp>
      <p:pic>
        <p:nvPicPr>
          <p:cNvPr id="5" name="Picture 4">
            <a:extLst>
              <a:ext uri="{FF2B5EF4-FFF2-40B4-BE49-F238E27FC236}">
                <a16:creationId xmlns:a16="http://schemas.microsoft.com/office/drawing/2014/main" id="{1FD8F102-7EF6-EBDC-5163-6B4224B4FAEE}"/>
              </a:ext>
            </a:extLst>
          </p:cNvPr>
          <p:cNvPicPr>
            <a:picLocks noChangeAspect="1"/>
          </p:cNvPicPr>
          <p:nvPr/>
        </p:nvPicPr>
        <p:blipFill>
          <a:blip r:embed="rId3"/>
          <a:stretch>
            <a:fillRect/>
          </a:stretch>
        </p:blipFill>
        <p:spPr>
          <a:xfrm>
            <a:off x="1088515" y="1293540"/>
            <a:ext cx="7193124" cy="360031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8"/>
          <p:cNvSpPr txBox="1">
            <a:spLocks noGrp="1"/>
          </p:cNvSpPr>
          <p:nvPr>
            <p:ph type="title"/>
          </p:nvPr>
        </p:nvSpPr>
        <p:spPr>
          <a:xfrm>
            <a:off x="727650" y="575225"/>
            <a:ext cx="76887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USE CASES</a:t>
            </a:r>
            <a:endParaRPr sz="3100">
              <a:latin typeface="Times New Roman"/>
              <a:ea typeface="Times New Roman"/>
              <a:cs typeface="Times New Roman"/>
              <a:sym typeface="Times New Roman"/>
            </a:endParaRPr>
          </a:p>
        </p:txBody>
      </p:sp>
      <p:sp>
        <p:nvSpPr>
          <p:cNvPr id="230" name="Google Shape;230;p28"/>
          <p:cNvSpPr txBox="1">
            <a:spLocks noGrp="1"/>
          </p:cNvSpPr>
          <p:nvPr>
            <p:ph type="body" idx="1"/>
          </p:nvPr>
        </p:nvSpPr>
        <p:spPr>
          <a:xfrm>
            <a:off x="649100" y="1346150"/>
            <a:ext cx="7498200" cy="3214800"/>
          </a:xfrm>
          <a:prstGeom prst="rect">
            <a:avLst/>
          </a:prstGeom>
        </p:spPr>
        <p:txBody>
          <a:bodyPr spcFirstLastPara="1" wrap="square" lIns="91425" tIns="91425" rIns="91425" bIns="91425" anchor="t" anchorCtr="0">
            <a:noAutofit/>
          </a:bodyPr>
          <a:lstStyle/>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There’s going to be </a:t>
            </a:r>
            <a:r>
              <a:rPr lang="en" sz="1700" b="1">
                <a:solidFill>
                  <a:srgbClr val="000000"/>
                </a:solidFill>
                <a:latin typeface="Times New Roman"/>
                <a:ea typeface="Times New Roman"/>
                <a:cs typeface="Times New Roman"/>
                <a:sym typeface="Times New Roman"/>
              </a:rPr>
              <a:t>no “servers”</a:t>
            </a:r>
            <a:r>
              <a:rPr lang="en" sz="1700">
                <a:solidFill>
                  <a:srgbClr val="000000"/>
                </a:solidFill>
                <a:latin typeface="Times New Roman"/>
                <a:ea typeface="Times New Roman"/>
                <a:cs typeface="Times New Roman"/>
                <a:sym typeface="Times New Roman"/>
              </a:rPr>
              <a:t> hosting websites. All the content will be served from IPFS and data pulled from the blockchain directly.</a:t>
            </a:r>
            <a:endParaRPr sz="1700">
              <a:solidFill>
                <a:srgbClr val="000000"/>
              </a:solidFill>
              <a:latin typeface="Times New Roman"/>
              <a:ea typeface="Times New Roman"/>
              <a:cs typeface="Times New Roman"/>
              <a:sym typeface="Times New Roman"/>
            </a:endParaRPr>
          </a:p>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Users won’t have to </a:t>
            </a:r>
            <a:r>
              <a:rPr lang="en" sz="1700" b="1">
                <a:solidFill>
                  <a:srgbClr val="000000"/>
                </a:solidFill>
                <a:latin typeface="Times New Roman"/>
                <a:ea typeface="Times New Roman"/>
                <a:cs typeface="Times New Roman"/>
                <a:sym typeface="Times New Roman"/>
              </a:rPr>
              <a:t>“sign up” for accounts</a:t>
            </a:r>
            <a:r>
              <a:rPr lang="en" sz="1700">
                <a:solidFill>
                  <a:srgbClr val="000000"/>
                </a:solidFill>
                <a:latin typeface="Times New Roman"/>
                <a:ea typeface="Times New Roman"/>
                <a:cs typeface="Times New Roman"/>
                <a:sym typeface="Times New Roman"/>
              </a:rPr>
              <a:t>. Their private key will grant permission and access to their identity to websites/providers.</a:t>
            </a:r>
            <a:endParaRPr sz="1700">
              <a:solidFill>
                <a:srgbClr val="000000"/>
              </a:solidFill>
              <a:latin typeface="Times New Roman"/>
              <a:ea typeface="Times New Roman"/>
              <a:cs typeface="Times New Roman"/>
              <a:sym typeface="Times New Roman"/>
            </a:endParaRPr>
          </a:p>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Direct communication with another party without </a:t>
            </a:r>
            <a:r>
              <a:rPr lang="en" sz="1700" b="1">
                <a:solidFill>
                  <a:srgbClr val="000000"/>
                </a:solidFill>
                <a:latin typeface="Times New Roman"/>
                <a:ea typeface="Times New Roman"/>
                <a:cs typeface="Times New Roman"/>
                <a:sym typeface="Times New Roman"/>
              </a:rPr>
              <a:t>anyone in the middle</a:t>
            </a:r>
            <a:r>
              <a:rPr lang="en" sz="1700">
                <a:solidFill>
                  <a:srgbClr val="000000"/>
                </a:solidFill>
                <a:latin typeface="Times New Roman"/>
                <a:ea typeface="Times New Roman"/>
                <a:cs typeface="Times New Roman"/>
                <a:sym typeface="Times New Roman"/>
              </a:rPr>
              <a:t>. Truly secure, private and censorship free communication applications.</a:t>
            </a:r>
            <a:endParaRPr sz="1700">
              <a:solidFill>
                <a:srgbClr val="000000"/>
              </a:solidFill>
              <a:latin typeface="Times New Roman"/>
              <a:ea typeface="Times New Roman"/>
              <a:cs typeface="Times New Roman"/>
              <a:sym typeface="Times New Roman"/>
            </a:endParaRPr>
          </a:p>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Social networks where one’s information is only available to those who they give permission to.</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9"/>
          <p:cNvSpPr txBox="1">
            <a:spLocks noGrp="1"/>
          </p:cNvSpPr>
          <p:nvPr>
            <p:ph type="title"/>
          </p:nvPr>
        </p:nvSpPr>
        <p:spPr>
          <a:xfrm>
            <a:off x="727650" y="575225"/>
            <a:ext cx="76887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LIMITATIONS</a:t>
            </a:r>
            <a:endParaRPr sz="3100">
              <a:latin typeface="Times New Roman"/>
              <a:ea typeface="Times New Roman"/>
              <a:cs typeface="Times New Roman"/>
              <a:sym typeface="Times New Roman"/>
            </a:endParaRPr>
          </a:p>
        </p:txBody>
      </p:sp>
      <p:sp>
        <p:nvSpPr>
          <p:cNvPr id="236" name="Google Shape;236;p29"/>
          <p:cNvSpPr txBox="1">
            <a:spLocks noGrp="1"/>
          </p:cNvSpPr>
          <p:nvPr>
            <p:ph type="body" idx="1"/>
          </p:nvPr>
        </p:nvSpPr>
        <p:spPr>
          <a:xfrm>
            <a:off x="729450" y="1356200"/>
            <a:ext cx="7498200" cy="3344700"/>
          </a:xfrm>
          <a:prstGeom prst="rect">
            <a:avLst/>
          </a:prstGeom>
        </p:spPr>
        <p:txBody>
          <a:bodyPr spcFirstLastPara="1" wrap="square" lIns="91425" tIns="91425" rIns="91425" bIns="91425" anchor="t" anchorCtr="0">
            <a:noAutofit/>
          </a:bodyPr>
          <a:lstStyle/>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Data Share currently accepts individual files ( .txt, .png, .jpg, .jpeg, etc). It can be updated to </a:t>
            </a:r>
            <a:r>
              <a:rPr lang="en" sz="1700" b="1">
                <a:solidFill>
                  <a:srgbClr val="000000"/>
                </a:solidFill>
                <a:latin typeface="Times New Roman"/>
                <a:ea typeface="Times New Roman"/>
                <a:cs typeface="Times New Roman"/>
                <a:sym typeface="Times New Roman"/>
              </a:rPr>
              <a:t>accept folders</a:t>
            </a:r>
            <a:r>
              <a:rPr lang="en" sz="1700">
                <a:solidFill>
                  <a:srgbClr val="000000"/>
                </a:solidFill>
                <a:latin typeface="Times New Roman"/>
                <a:ea typeface="Times New Roman"/>
                <a:cs typeface="Times New Roman"/>
                <a:sym typeface="Times New Roman"/>
              </a:rPr>
              <a:t> as well.</a:t>
            </a:r>
            <a:endParaRPr sz="1700">
              <a:solidFill>
                <a:srgbClr val="000000"/>
              </a:solidFill>
              <a:latin typeface="Times New Roman"/>
              <a:ea typeface="Times New Roman"/>
              <a:cs typeface="Times New Roman"/>
              <a:sym typeface="Times New Roman"/>
            </a:endParaRPr>
          </a:p>
          <a:p>
            <a:pPr marL="457200" lvl="0" indent="-336550" algn="l" rtl="0">
              <a:lnSpc>
                <a:spcPct val="150000"/>
              </a:lnSpc>
              <a:spcBef>
                <a:spcPts val="0"/>
              </a:spcBef>
              <a:spcAft>
                <a:spcPts val="0"/>
              </a:spcAft>
              <a:buClr>
                <a:srgbClr val="000000"/>
              </a:buClr>
              <a:buSzPts val="1700"/>
              <a:buFont typeface="Times New Roman"/>
              <a:buChar char="●"/>
            </a:pPr>
            <a:r>
              <a:rPr lang="en" sz="1700" b="1">
                <a:solidFill>
                  <a:srgbClr val="000000"/>
                </a:solidFill>
                <a:latin typeface="Times New Roman"/>
                <a:ea typeface="Times New Roman"/>
                <a:cs typeface="Times New Roman"/>
                <a:sym typeface="Times New Roman"/>
              </a:rPr>
              <a:t>Huge file sizes</a:t>
            </a:r>
            <a:r>
              <a:rPr lang="en" sz="1700">
                <a:solidFill>
                  <a:srgbClr val="000000"/>
                </a:solidFill>
                <a:latin typeface="Times New Roman"/>
                <a:ea typeface="Times New Roman"/>
                <a:cs typeface="Times New Roman"/>
                <a:sym typeface="Times New Roman"/>
              </a:rPr>
              <a:t> can cause the blockchain to become slow due to the cryptographic encryption, thus requiring adequate computational power.</a:t>
            </a:r>
            <a:endParaRPr sz="1700">
              <a:solidFill>
                <a:srgbClr val="000000"/>
              </a:solidFill>
              <a:latin typeface="Times New Roman"/>
              <a:ea typeface="Times New Roman"/>
              <a:cs typeface="Times New Roman"/>
              <a:sym typeface="Times New Roman"/>
            </a:endParaRPr>
          </a:p>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Data Share was originally intended to be a disk-space sharing platform based on blockchain but due to the current circumstances, it was pivoted to a file sharing platform.</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0"/>
          <p:cNvSpPr txBox="1">
            <a:spLocks noGrp="1"/>
          </p:cNvSpPr>
          <p:nvPr>
            <p:ph type="title"/>
          </p:nvPr>
        </p:nvSpPr>
        <p:spPr>
          <a:xfrm>
            <a:off x="727650" y="575225"/>
            <a:ext cx="76887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CONCLUSION</a:t>
            </a:r>
            <a:endParaRPr sz="3100">
              <a:latin typeface="Times New Roman"/>
              <a:ea typeface="Times New Roman"/>
              <a:cs typeface="Times New Roman"/>
              <a:sym typeface="Times New Roman"/>
            </a:endParaRPr>
          </a:p>
        </p:txBody>
      </p:sp>
      <p:sp>
        <p:nvSpPr>
          <p:cNvPr id="242" name="Google Shape;242;p30"/>
          <p:cNvSpPr txBox="1">
            <a:spLocks noGrp="1"/>
          </p:cNvSpPr>
          <p:nvPr>
            <p:ph type="body" idx="1"/>
          </p:nvPr>
        </p:nvSpPr>
        <p:spPr>
          <a:xfrm>
            <a:off x="729450" y="1401550"/>
            <a:ext cx="7769400" cy="3410400"/>
          </a:xfrm>
          <a:prstGeom prst="rect">
            <a:avLst/>
          </a:prstGeom>
        </p:spPr>
        <p:txBody>
          <a:bodyPr spcFirstLastPara="1" wrap="square" lIns="91425" tIns="91425" rIns="91425" bIns="91425" anchor="t" anchorCtr="0">
            <a:noAutofit/>
          </a:bodyPr>
          <a:lstStyle/>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highlight>
                  <a:srgbClr val="FFFFFF"/>
                </a:highlight>
                <a:latin typeface="Times New Roman"/>
                <a:ea typeface="Times New Roman"/>
                <a:cs typeface="Times New Roman"/>
                <a:sym typeface="Times New Roman"/>
              </a:rPr>
              <a:t>Blockchain can be set up to operate in a variety of ways, using different mechanisms to secure a consensus on transactions, seen only by authorized users.</a:t>
            </a:r>
            <a:endParaRPr sz="1700">
              <a:solidFill>
                <a:srgbClr val="000000"/>
              </a:solidFill>
              <a:highlight>
                <a:srgbClr val="FFFFFF"/>
              </a:highlight>
              <a:latin typeface="Times New Roman"/>
              <a:ea typeface="Times New Roman"/>
              <a:cs typeface="Times New Roman"/>
              <a:sym typeface="Times New Roman"/>
            </a:endParaRPr>
          </a:p>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highlight>
                  <a:srgbClr val="FFFFFF"/>
                </a:highlight>
                <a:latin typeface="Times New Roman"/>
                <a:ea typeface="Times New Roman"/>
                <a:cs typeface="Times New Roman"/>
                <a:sym typeface="Times New Roman"/>
              </a:rPr>
              <a:t>Blockchain depends on scalability and does not work well if the file size is too big, but when combined with IPFS, it could overcome this disadvantage and help redefine the way we interact with information and identity.</a:t>
            </a:r>
            <a:endParaRPr sz="1700">
              <a:solidFill>
                <a:srgbClr val="000000"/>
              </a:solidFill>
              <a:highlight>
                <a:srgbClr val="FFFFFF"/>
              </a:highlight>
              <a:latin typeface="Times New Roman"/>
              <a:ea typeface="Times New Roman"/>
              <a:cs typeface="Times New Roman"/>
              <a:sym typeface="Times New Roman"/>
            </a:endParaRPr>
          </a:p>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highlight>
                  <a:srgbClr val="FFFFFF"/>
                </a:highlight>
                <a:latin typeface="Times New Roman"/>
                <a:ea typeface="Times New Roman"/>
                <a:cs typeface="Times New Roman"/>
                <a:sym typeface="Times New Roman"/>
              </a:rPr>
              <a:t>Blockchain holds enormous potential in the future. This technology will not only </a:t>
            </a:r>
            <a:r>
              <a:rPr lang="en" sz="1700" b="1">
                <a:solidFill>
                  <a:srgbClr val="000000"/>
                </a:solidFill>
                <a:highlight>
                  <a:srgbClr val="FFFFFF"/>
                </a:highlight>
                <a:latin typeface="Times New Roman"/>
                <a:ea typeface="Times New Roman"/>
                <a:cs typeface="Times New Roman"/>
                <a:sym typeface="Times New Roman"/>
              </a:rPr>
              <a:t>save your time and money</a:t>
            </a:r>
            <a:r>
              <a:rPr lang="en" sz="1700">
                <a:solidFill>
                  <a:srgbClr val="000000"/>
                </a:solidFill>
                <a:highlight>
                  <a:srgbClr val="FFFFFF"/>
                </a:highlight>
                <a:latin typeface="Times New Roman"/>
                <a:ea typeface="Times New Roman"/>
                <a:cs typeface="Times New Roman"/>
                <a:sym typeface="Times New Roman"/>
              </a:rPr>
              <a:t> but it will revolutionize many industries.</a:t>
            </a:r>
            <a:endParaRPr sz="1700">
              <a:solidFill>
                <a:srgbClr val="000000"/>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1"/>
          <p:cNvSpPr txBox="1">
            <a:spLocks noGrp="1"/>
          </p:cNvSpPr>
          <p:nvPr>
            <p:ph type="title"/>
          </p:nvPr>
        </p:nvSpPr>
        <p:spPr>
          <a:xfrm>
            <a:off x="727650" y="575225"/>
            <a:ext cx="76887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FUTURE SCOPE</a:t>
            </a:r>
            <a:endParaRPr sz="3100">
              <a:latin typeface="Times New Roman"/>
              <a:ea typeface="Times New Roman"/>
              <a:cs typeface="Times New Roman"/>
              <a:sym typeface="Times New Roman"/>
            </a:endParaRPr>
          </a:p>
        </p:txBody>
      </p:sp>
      <p:sp>
        <p:nvSpPr>
          <p:cNvPr id="248" name="Google Shape;248;p31"/>
          <p:cNvSpPr txBox="1">
            <a:spLocks noGrp="1"/>
          </p:cNvSpPr>
          <p:nvPr>
            <p:ph type="body" idx="1"/>
          </p:nvPr>
        </p:nvSpPr>
        <p:spPr>
          <a:xfrm>
            <a:off x="727650" y="1623625"/>
            <a:ext cx="7498200" cy="2708100"/>
          </a:xfrm>
          <a:prstGeom prst="rect">
            <a:avLst/>
          </a:prstGeom>
        </p:spPr>
        <p:txBody>
          <a:bodyPr spcFirstLastPara="1" wrap="square" lIns="91425" tIns="91425" rIns="91425" bIns="91425" anchor="t" anchorCtr="0">
            <a:noAutofit/>
          </a:bodyPr>
          <a:lstStyle/>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Data Share currently runs on a local network but it can be made to function on any </a:t>
            </a:r>
            <a:r>
              <a:rPr lang="en" sz="1700" b="1">
                <a:solidFill>
                  <a:srgbClr val="000000"/>
                </a:solidFill>
                <a:latin typeface="Times New Roman"/>
                <a:ea typeface="Times New Roman"/>
                <a:cs typeface="Times New Roman"/>
                <a:sym typeface="Times New Roman"/>
              </a:rPr>
              <a:t>public network</a:t>
            </a:r>
            <a:r>
              <a:rPr lang="en" sz="1700">
                <a:solidFill>
                  <a:srgbClr val="000000"/>
                </a:solidFill>
                <a:latin typeface="Times New Roman"/>
                <a:ea typeface="Times New Roman"/>
                <a:cs typeface="Times New Roman"/>
                <a:sym typeface="Times New Roman"/>
              </a:rPr>
              <a:t> with web hosting, thereby making it more scalable.</a:t>
            </a:r>
            <a:endParaRPr sz="1700">
              <a:solidFill>
                <a:srgbClr val="000000"/>
              </a:solidFill>
              <a:latin typeface="Times New Roman"/>
              <a:ea typeface="Times New Roman"/>
              <a:cs typeface="Times New Roman"/>
              <a:sym typeface="Times New Roman"/>
            </a:endParaRPr>
          </a:p>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Upon proper exploration, blockchain could prove to be a boon for </a:t>
            </a:r>
            <a:r>
              <a:rPr lang="en" sz="1700" b="1">
                <a:solidFill>
                  <a:srgbClr val="000000"/>
                </a:solidFill>
                <a:highlight>
                  <a:srgbClr val="FFFFFF"/>
                </a:highlight>
                <a:latin typeface="Times New Roman"/>
                <a:ea typeface="Times New Roman"/>
                <a:cs typeface="Times New Roman"/>
                <a:sym typeface="Times New Roman"/>
              </a:rPr>
              <a:t>leading industries</a:t>
            </a:r>
            <a:r>
              <a:rPr lang="en" sz="1700">
                <a:solidFill>
                  <a:srgbClr val="000000"/>
                </a:solidFill>
                <a:highlight>
                  <a:srgbClr val="FFFFFF"/>
                </a:highlight>
                <a:latin typeface="Times New Roman"/>
                <a:ea typeface="Times New Roman"/>
                <a:cs typeface="Times New Roman"/>
                <a:sym typeface="Times New Roman"/>
              </a:rPr>
              <a:t> like digital advertising, cybersecurity, supply chain management, networking and forecasting.</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2"/>
          <p:cNvSpPr txBox="1">
            <a:spLocks noGrp="1"/>
          </p:cNvSpPr>
          <p:nvPr>
            <p:ph type="title"/>
          </p:nvPr>
        </p:nvSpPr>
        <p:spPr>
          <a:xfrm>
            <a:off x="727650" y="575225"/>
            <a:ext cx="76887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REFERENCES</a:t>
            </a:r>
            <a:endParaRPr sz="3100">
              <a:latin typeface="Times New Roman"/>
              <a:ea typeface="Times New Roman"/>
              <a:cs typeface="Times New Roman"/>
              <a:sym typeface="Times New Roman"/>
            </a:endParaRPr>
          </a:p>
        </p:txBody>
      </p:sp>
      <p:sp>
        <p:nvSpPr>
          <p:cNvPr id="254" name="Google Shape;254;p32"/>
          <p:cNvSpPr txBox="1">
            <a:spLocks noGrp="1"/>
          </p:cNvSpPr>
          <p:nvPr>
            <p:ph type="body" idx="1"/>
          </p:nvPr>
        </p:nvSpPr>
        <p:spPr>
          <a:xfrm>
            <a:off x="582650" y="1336100"/>
            <a:ext cx="8056800" cy="35361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rPr>
              <a:t>http://www.ijsrr.co.in/images/full_pdf/1559214929_779.pdf</a:t>
            </a:r>
            <a:endParaRPr sz="1600" u="sng">
              <a:solidFill>
                <a:schemeClr val="accent5"/>
              </a:solidFill>
              <a:latin typeface="Times New Roman"/>
              <a:ea typeface="Times New Roman"/>
              <a:cs typeface="Times New Roman"/>
              <a:sym typeface="Times New Roman"/>
            </a:endParaRPr>
          </a:p>
          <a:p>
            <a:pPr marL="457200" lvl="0" indent="-330200" algn="l" rtl="0">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hlinkClick r:id="rId3"/>
              </a:rPr>
              <a:t>https://www.guru99.com/blockchain-tutorial.html</a:t>
            </a:r>
            <a:endParaRPr sz="1600">
              <a:solidFill>
                <a:schemeClr val="accent5"/>
              </a:solidFill>
              <a:latin typeface="Times New Roman"/>
              <a:ea typeface="Times New Roman"/>
              <a:cs typeface="Times New Roman"/>
              <a:sym typeface="Times New Roman"/>
            </a:endParaRPr>
          </a:p>
          <a:p>
            <a:pPr marL="457200" lvl="0" indent="-330200" algn="l" rtl="0">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hlinkClick r:id="rId4"/>
              </a:rPr>
              <a:t>https://docs.ipfs.io/introduction/overview</a:t>
            </a:r>
            <a:endParaRPr sz="1600">
              <a:solidFill>
                <a:schemeClr val="accent5"/>
              </a:solidFill>
              <a:latin typeface="Times New Roman"/>
              <a:ea typeface="Times New Roman"/>
              <a:cs typeface="Times New Roman"/>
              <a:sym typeface="Times New Roman"/>
            </a:endParaRPr>
          </a:p>
          <a:p>
            <a:pPr marL="457200" lvl="0" indent="-330200" algn="l" rtl="0">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hlinkClick r:id="rId5"/>
              </a:rPr>
              <a:t>https://medium.com/@mycoralhealth/learn-to-securely-share-files-on-the-blockchain-with-ipfs-219ee47df54c</a:t>
            </a:r>
            <a:endParaRPr sz="1600">
              <a:solidFill>
                <a:schemeClr val="accent5"/>
              </a:solidFill>
              <a:latin typeface="Times New Roman"/>
              <a:ea typeface="Times New Roman"/>
              <a:cs typeface="Times New Roman"/>
              <a:sym typeface="Times New Roman"/>
            </a:endParaRPr>
          </a:p>
          <a:p>
            <a:pPr marL="457200" lvl="0" indent="-330200" algn="l" rtl="0">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hlinkClick r:id="rId6"/>
              </a:rPr>
              <a:t>https://flask.palletsprojects.com/en/1.1.x/</a:t>
            </a:r>
            <a:endParaRPr sz="1600">
              <a:solidFill>
                <a:schemeClr val="accent5"/>
              </a:solidFill>
              <a:latin typeface="Times New Roman"/>
              <a:ea typeface="Times New Roman"/>
              <a:cs typeface="Times New Roman"/>
              <a:sym typeface="Times New Roman"/>
            </a:endParaRPr>
          </a:p>
          <a:p>
            <a:pPr marL="457200" lvl="0" indent="-330200" algn="l" rtl="0">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hlinkClick r:id="rId7"/>
              </a:rPr>
              <a:t>https://www.comparitech.com/blog/information-security/what-is-aes-encryption/</a:t>
            </a:r>
            <a:endParaRPr sz="1600">
              <a:solidFill>
                <a:schemeClr val="accent5"/>
              </a:solidFill>
              <a:latin typeface="Times New Roman"/>
              <a:ea typeface="Times New Roman"/>
              <a:cs typeface="Times New Roman"/>
              <a:sym typeface="Times New Roman"/>
            </a:endParaRPr>
          </a:p>
          <a:p>
            <a:pPr marL="457200" lvl="0" indent="-330200" algn="l" rtl="0">
              <a:lnSpc>
                <a:spcPct val="150000"/>
              </a:lnSpc>
              <a:spcBef>
                <a:spcPts val="0"/>
              </a:spcBef>
              <a:spcAft>
                <a:spcPts val="0"/>
              </a:spcAft>
              <a:buClr>
                <a:schemeClr val="accent5"/>
              </a:buClr>
              <a:buSzPts val="1600"/>
              <a:buFont typeface="Times New Roman"/>
              <a:buChar char="●"/>
            </a:pPr>
            <a:r>
              <a:rPr lang="en" sz="1600" u="sng">
                <a:solidFill>
                  <a:schemeClr val="accent5"/>
                </a:solidFill>
                <a:latin typeface="Times New Roman"/>
                <a:ea typeface="Times New Roman"/>
                <a:cs typeface="Times New Roman"/>
                <a:sym typeface="Times New Roman"/>
              </a:rPr>
              <a:t>https://stackoverflow.com/questions/42857515/what-is-blockchain-and-ethereum-where-is-it-used</a:t>
            </a:r>
            <a:endParaRPr sz="1900" u="sng">
              <a:solidFill>
                <a:schemeClr val="accent5"/>
              </a:solidFill>
              <a:latin typeface="Times New Roman"/>
              <a:ea typeface="Times New Roman"/>
              <a:cs typeface="Times New Roman"/>
              <a:sym typeface="Times New Roman"/>
            </a:endParaRPr>
          </a:p>
          <a:p>
            <a:pPr marL="457200" lvl="0" indent="0" algn="l" rtl="0">
              <a:lnSpc>
                <a:spcPct val="150000"/>
              </a:lnSpc>
              <a:spcBef>
                <a:spcPts val="1600"/>
              </a:spcBef>
              <a:spcAft>
                <a:spcPts val="0"/>
              </a:spcAft>
              <a:buNone/>
            </a:pPr>
            <a:endParaRPr sz="1700">
              <a:solidFill>
                <a:srgbClr val="000000"/>
              </a:solidFill>
              <a:latin typeface="Times New Roman"/>
              <a:ea typeface="Times New Roman"/>
              <a:cs typeface="Times New Roman"/>
              <a:sym typeface="Times New Roman"/>
            </a:endParaRPr>
          </a:p>
          <a:p>
            <a:pPr marL="0" lvl="0" indent="0" algn="l" rtl="0">
              <a:lnSpc>
                <a:spcPct val="150000"/>
              </a:lnSpc>
              <a:spcBef>
                <a:spcPts val="1600"/>
              </a:spcBef>
              <a:spcAft>
                <a:spcPts val="1600"/>
              </a:spcAft>
              <a:buNone/>
            </a:pP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3"/>
          <p:cNvSpPr txBox="1">
            <a:spLocks noGrp="1"/>
          </p:cNvSpPr>
          <p:nvPr>
            <p:ph type="title"/>
          </p:nvPr>
        </p:nvSpPr>
        <p:spPr>
          <a:xfrm>
            <a:off x="1747975" y="1747975"/>
            <a:ext cx="4882500" cy="216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900"/>
              <a:t>Thank </a:t>
            </a:r>
            <a:r>
              <a:rPr lang="en" sz="4900">
                <a:solidFill>
                  <a:schemeClr val="dk1"/>
                </a:solidFill>
              </a:rPr>
              <a:t>you</a:t>
            </a:r>
            <a:endParaRPr sz="49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8"/>
          <p:cNvSpPr txBox="1">
            <a:spLocks noGrp="1"/>
          </p:cNvSpPr>
          <p:nvPr>
            <p:ph type="title"/>
          </p:nvPr>
        </p:nvSpPr>
        <p:spPr>
          <a:xfrm>
            <a:off x="727650" y="575225"/>
            <a:ext cx="76887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INTRODUCTION</a:t>
            </a:r>
            <a:endParaRPr sz="3100">
              <a:latin typeface="Times New Roman"/>
              <a:ea typeface="Times New Roman"/>
              <a:cs typeface="Times New Roman"/>
              <a:sym typeface="Times New Roman"/>
            </a:endParaRPr>
          </a:p>
        </p:txBody>
      </p:sp>
      <p:sp>
        <p:nvSpPr>
          <p:cNvPr id="148" name="Google Shape;148;p18"/>
          <p:cNvSpPr txBox="1">
            <a:spLocks noGrp="1"/>
          </p:cNvSpPr>
          <p:nvPr>
            <p:ph type="body" idx="1"/>
          </p:nvPr>
        </p:nvSpPr>
        <p:spPr>
          <a:xfrm>
            <a:off x="729450" y="1336100"/>
            <a:ext cx="7688700" cy="3626400"/>
          </a:xfrm>
          <a:prstGeom prst="rect">
            <a:avLst/>
          </a:prstGeom>
        </p:spPr>
        <p:txBody>
          <a:bodyPr spcFirstLastPara="1" wrap="square" lIns="91425" tIns="91425" rIns="91425" bIns="91425" anchor="t" anchorCtr="0">
            <a:noAutofit/>
          </a:bodyPr>
          <a:lstStyle/>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Data Share aims at creating a </a:t>
            </a:r>
            <a:r>
              <a:rPr lang="en" sz="1700" b="1">
                <a:solidFill>
                  <a:srgbClr val="000000"/>
                </a:solidFill>
                <a:latin typeface="Times New Roman"/>
                <a:ea typeface="Times New Roman"/>
                <a:cs typeface="Times New Roman"/>
                <a:sym typeface="Times New Roman"/>
              </a:rPr>
              <a:t>decentralized</a:t>
            </a:r>
            <a:r>
              <a:rPr lang="en" sz="1700">
                <a:solidFill>
                  <a:srgbClr val="000000"/>
                </a:solidFill>
                <a:latin typeface="Times New Roman"/>
                <a:ea typeface="Times New Roman"/>
                <a:cs typeface="Times New Roman"/>
                <a:sym typeface="Times New Roman"/>
              </a:rPr>
              <a:t> system where files can be shared securely.</a:t>
            </a:r>
            <a:endParaRPr sz="1700">
              <a:solidFill>
                <a:srgbClr val="000000"/>
              </a:solidFill>
              <a:latin typeface="Times New Roman"/>
              <a:ea typeface="Times New Roman"/>
              <a:cs typeface="Times New Roman"/>
              <a:sym typeface="Times New Roman"/>
            </a:endParaRPr>
          </a:p>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By integrating </a:t>
            </a:r>
            <a:r>
              <a:rPr lang="en" sz="1700" b="1">
                <a:solidFill>
                  <a:srgbClr val="000000"/>
                </a:solidFill>
                <a:latin typeface="Times New Roman"/>
                <a:ea typeface="Times New Roman"/>
                <a:cs typeface="Times New Roman"/>
                <a:sym typeface="Times New Roman"/>
              </a:rPr>
              <a:t>blockchain </a:t>
            </a:r>
            <a:r>
              <a:rPr lang="en" sz="1700">
                <a:solidFill>
                  <a:srgbClr val="000000"/>
                </a:solidFill>
                <a:latin typeface="Times New Roman"/>
                <a:ea typeface="Times New Roman"/>
                <a:cs typeface="Times New Roman"/>
                <a:sym typeface="Times New Roman"/>
              </a:rPr>
              <a:t>technology, we make sure that the files shared on the network </a:t>
            </a:r>
            <a:r>
              <a:rPr lang="en" sz="1700" b="1">
                <a:solidFill>
                  <a:srgbClr val="000000"/>
                </a:solidFill>
                <a:latin typeface="Times New Roman"/>
                <a:ea typeface="Times New Roman"/>
                <a:cs typeface="Times New Roman"/>
                <a:sym typeface="Times New Roman"/>
              </a:rPr>
              <a:t>cannot </a:t>
            </a:r>
            <a:r>
              <a:rPr lang="en" sz="1700">
                <a:solidFill>
                  <a:srgbClr val="000000"/>
                </a:solidFill>
                <a:latin typeface="Times New Roman"/>
                <a:ea typeface="Times New Roman"/>
                <a:cs typeface="Times New Roman"/>
                <a:sym typeface="Times New Roman"/>
              </a:rPr>
              <a:t>be tampered or corrupted and the complete history of all the files shared will be stored giving users a sense of security. </a:t>
            </a:r>
            <a:endParaRPr sz="1700">
              <a:solidFill>
                <a:srgbClr val="000000"/>
              </a:solidFill>
              <a:latin typeface="Times New Roman"/>
              <a:ea typeface="Times New Roman"/>
              <a:cs typeface="Times New Roman"/>
              <a:sym typeface="Times New Roman"/>
            </a:endParaRPr>
          </a:p>
          <a:p>
            <a:pPr marL="457200" lvl="0"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Technologies used:</a:t>
            </a:r>
            <a:endParaRPr sz="1700">
              <a:solidFill>
                <a:srgbClr val="000000"/>
              </a:solidFill>
              <a:latin typeface="Times New Roman"/>
              <a:ea typeface="Times New Roman"/>
              <a:cs typeface="Times New Roman"/>
              <a:sym typeface="Times New Roman"/>
            </a:endParaRPr>
          </a:p>
          <a:p>
            <a:pPr marL="914400" lvl="1"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Blockchain</a:t>
            </a:r>
            <a:endParaRPr sz="1700">
              <a:solidFill>
                <a:srgbClr val="000000"/>
              </a:solidFill>
              <a:latin typeface="Times New Roman"/>
              <a:ea typeface="Times New Roman"/>
              <a:cs typeface="Times New Roman"/>
              <a:sym typeface="Times New Roman"/>
            </a:endParaRPr>
          </a:p>
          <a:p>
            <a:pPr marL="914400" lvl="1"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IPFS</a:t>
            </a:r>
            <a:endParaRPr sz="1700">
              <a:solidFill>
                <a:srgbClr val="000000"/>
              </a:solidFill>
              <a:latin typeface="Times New Roman"/>
              <a:ea typeface="Times New Roman"/>
              <a:cs typeface="Times New Roman"/>
              <a:sym typeface="Times New Roman"/>
            </a:endParaRPr>
          </a:p>
          <a:p>
            <a:pPr marL="914400" lvl="1" indent="-336550" algn="l" rtl="0">
              <a:lnSpc>
                <a:spcPct val="150000"/>
              </a:lnSpc>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AES Encryption</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title"/>
          </p:nvPr>
        </p:nvSpPr>
        <p:spPr>
          <a:xfrm>
            <a:off x="727650" y="575225"/>
            <a:ext cx="76887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BLOCKCHAIN</a:t>
            </a:r>
            <a:endParaRPr sz="3100">
              <a:latin typeface="Times New Roman"/>
              <a:ea typeface="Times New Roman"/>
              <a:cs typeface="Times New Roman"/>
              <a:sym typeface="Times New Roman"/>
            </a:endParaRPr>
          </a:p>
        </p:txBody>
      </p:sp>
      <p:sp>
        <p:nvSpPr>
          <p:cNvPr id="154" name="Google Shape;154;p19"/>
          <p:cNvSpPr txBox="1">
            <a:spLocks noGrp="1"/>
          </p:cNvSpPr>
          <p:nvPr>
            <p:ph type="body" idx="1"/>
          </p:nvPr>
        </p:nvSpPr>
        <p:spPr>
          <a:xfrm>
            <a:off x="729450" y="1336100"/>
            <a:ext cx="7688700" cy="33252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Clr>
                <a:srgbClr val="111111"/>
              </a:buClr>
              <a:buSzPts val="1700"/>
              <a:buFont typeface="Times New Roman"/>
              <a:buChar char="●"/>
            </a:pPr>
            <a:r>
              <a:rPr lang="en" sz="1700">
                <a:solidFill>
                  <a:srgbClr val="111111"/>
                </a:solidFill>
                <a:highlight>
                  <a:srgbClr val="FFFFFF"/>
                </a:highlight>
                <a:latin typeface="Times New Roman"/>
                <a:ea typeface="Times New Roman"/>
                <a:cs typeface="Times New Roman"/>
                <a:sym typeface="Times New Roman"/>
              </a:rPr>
              <a:t>Blockchain is a decentralized distributed database existing on multiple computers at the same time. It is constantly growing as new sets of recordings, or ‘</a:t>
            </a:r>
            <a:r>
              <a:rPr lang="en" sz="1700" b="1">
                <a:solidFill>
                  <a:srgbClr val="111111"/>
                </a:solidFill>
                <a:highlight>
                  <a:srgbClr val="FFFFFF"/>
                </a:highlight>
                <a:latin typeface="Times New Roman"/>
                <a:ea typeface="Times New Roman"/>
                <a:cs typeface="Times New Roman"/>
                <a:sym typeface="Times New Roman"/>
              </a:rPr>
              <a:t>blocks</a:t>
            </a:r>
            <a:r>
              <a:rPr lang="en" sz="1700">
                <a:solidFill>
                  <a:srgbClr val="111111"/>
                </a:solidFill>
                <a:highlight>
                  <a:srgbClr val="FFFFFF"/>
                </a:highlight>
                <a:latin typeface="Times New Roman"/>
                <a:ea typeface="Times New Roman"/>
                <a:cs typeface="Times New Roman"/>
                <a:sym typeface="Times New Roman"/>
              </a:rPr>
              <a:t>’, are added to it. </a:t>
            </a:r>
            <a:endParaRPr sz="1700">
              <a:solidFill>
                <a:srgbClr val="111111"/>
              </a:solidFill>
              <a:highlight>
                <a:srgbClr val="FFFFFF"/>
              </a:highlight>
              <a:latin typeface="Times New Roman"/>
              <a:ea typeface="Times New Roman"/>
              <a:cs typeface="Times New Roman"/>
              <a:sym typeface="Times New Roman"/>
            </a:endParaRPr>
          </a:p>
          <a:p>
            <a:pPr marL="457200" lvl="0" indent="-336550" algn="l" rtl="0">
              <a:spcBef>
                <a:spcPts val="0"/>
              </a:spcBef>
              <a:spcAft>
                <a:spcPts val="0"/>
              </a:spcAft>
              <a:buClr>
                <a:srgbClr val="111111"/>
              </a:buClr>
              <a:buSzPts val="1700"/>
              <a:buFont typeface="Times New Roman"/>
              <a:buChar char="●"/>
            </a:pPr>
            <a:r>
              <a:rPr lang="en" sz="1700">
                <a:solidFill>
                  <a:srgbClr val="111111"/>
                </a:solidFill>
                <a:highlight>
                  <a:srgbClr val="FFFFFF"/>
                </a:highlight>
                <a:latin typeface="Times New Roman"/>
                <a:ea typeface="Times New Roman"/>
                <a:cs typeface="Times New Roman"/>
                <a:sym typeface="Times New Roman"/>
              </a:rPr>
              <a:t>Each block contains a timestamp and a link to the previous block, so they actually form a </a:t>
            </a:r>
            <a:r>
              <a:rPr lang="en" sz="1700" b="1">
                <a:solidFill>
                  <a:srgbClr val="111111"/>
                </a:solidFill>
                <a:highlight>
                  <a:srgbClr val="FFFFFF"/>
                </a:highlight>
                <a:latin typeface="Times New Roman"/>
                <a:ea typeface="Times New Roman"/>
                <a:cs typeface="Times New Roman"/>
                <a:sym typeface="Times New Roman"/>
              </a:rPr>
              <a:t>chain</a:t>
            </a:r>
            <a:r>
              <a:rPr lang="en" sz="1700">
                <a:solidFill>
                  <a:srgbClr val="111111"/>
                </a:solidFill>
                <a:highlight>
                  <a:srgbClr val="FFFFFF"/>
                </a:highlight>
                <a:latin typeface="Times New Roman"/>
                <a:ea typeface="Times New Roman"/>
                <a:cs typeface="Times New Roman"/>
                <a:sym typeface="Times New Roman"/>
              </a:rPr>
              <a:t>.</a:t>
            </a:r>
            <a:endParaRPr sz="1700">
              <a:solidFill>
                <a:srgbClr val="111111"/>
              </a:solidFill>
              <a:highlight>
                <a:srgbClr val="FFFFFF"/>
              </a:highlight>
              <a:latin typeface="Times New Roman"/>
              <a:ea typeface="Times New Roman"/>
              <a:cs typeface="Times New Roman"/>
              <a:sym typeface="Times New Roman"/>
            </a:endParaRPr>
          </a:p>
          <a:p>
            <a:pPr marL="457200" lvl="0" indent="-336550" algn="l" rtl="0">
              <a:spcBef>
                <a:spcPts val="0"/>
              </a:spcBef>
              <a:spcAft>
                <a:spcPts val="0"/>
              </a:spcAft>
              <a:buClr>
                <a:srgbClr val="111111"/>
              </a:buClr>
              <a:buSzPts val="1700"/>
              <a:buFont typeface="Times New Roman"/>
              <a:buChar char="●"/>
            </a:pPr>
            <a:r>
              <a:rPr lang="en" sz="1700">
                <a:solidFill>
                  <a:srgbClr val="111111"/>
                </a:solidFill>
                <a:highlight>
                  <a:srgbClr val="FFFFFF"/>
                </a:highlight>
                <a:latin typeface="Times New Roman"/>
                <a:ea typeface="Times New Roman"/>
                <a:cs typeface="Times New Roman"/>
                <a:sym typeface="Times New Roman"/>
              </a:rPr>
              <a:t>Everyone in the network gets a copy of the whole database. Old blocks are preserved forever and new blocks are added to the ledger irreversibly, making it impossible to manipulate by faking documents, transactions and other information.</a:t>
            </a:r>
            <a:endParaRPr sz="1700">
              <a:solidFill>
                <a:srgbClr val="111111"/>
              </a:solidFill>
              <a:highlight>
                <a:srgbClr val="FFFFFF"/>
              </a:highlight>
              <a:latin typeface="Times New Roman"/>
              <a:ea typeface="Times New Roman"/>
              <a:cs typeface="Times New Roman"/>
              <a:sym typeface="Times New Roman"/>
            </a:endParaRPr>
          </a:p>
          <a:p>
            <a:pPr marL="457200" lvl="0" indent="-336550" algn="l" rtl="0">
              <a:spcBef>
                <a:spcPts val="0"/>
              </a:spcBef>
              <a:spcAft>
                <a:spcPts val="0"/>
              </a:spcAft>
              <a:buClr>
                <a:srgbClr val="111111"/>
              </a:buClr>
              <a:buSzPts val="1700"/>
              <a:buFont typeface="Times New Roman"/>
              <a:buChar char="●"/>
            </a:pPr>
            <a:r>
              <a:rPr lang="en" sz="1700">
                <a:solidFill>
                  <a:srgbClr val="111111"/>
                </a:solidFill>
                <a:highlight>
                  <a:srgbClr val="FFFFFF"/>
                </a:highlight>
                <a:latin typeface="Times New Roman"/>
                <a:ea typeface="Times New Roman"/>
                <a:cs typeface="Times New Roman"/>
                <a:sym typeface="Times New Roman"/>
              </a:rPr>
              <a:t>The blocks are </a:t>
            </a:r>
            <a:r>
              <a:rPr lang="en" sz="1700" b="1">
                <a:solidFill>
                  <a:srgbClr val="111111"/>
                </a:solidFill>
                <a:highlight>
                  <a:srgbClr val="FFFFFF"/>
                </a:highlight>
                <a:latin typeface="Times New Roman"/>
                <a:ea typeface="Times New Roman"/>
                <a:cs typeface="Times New Roman"/>
                <a:sym typeface="Times New Roman"/>
              </a:rPr>
              <a:t>cryptographically</a:t>
            </a:r>
            <a:r>
              <a:rPr lang="en" sz="1700">
                <a:solidFill>
                  <a:srgbClr val="111111"/>
                </a:solidFill>
                <a:highlight>
                  <a:srgbClr val="FFFFFF"/>
                </a:highlight>
                <a:latin typeface="Times New Roman"/>
                <a:ea typeface="Times New Roman"/>
                <a:cs typeface="Times New Roman"/>
                <a:sym typeface="Times New Roman"/>
              </a:rPr>
              <a:t> linked together.</a:t>
            </a:r>
            <a:endParaRPr sz="1700">
              <a:solidFill>
                <a:srgbClr val="11111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0"/>
          <p:cNvSpPr txBox="1">
            <a:spLocks noGrp="1"/>
          </p:cNvSpPr>
          <p:nvPr>
            <p:ph type="title"/>
          </p:nvPr>
        </p:nvSpPr>
        <p:spPr>
          <a:xfrm>
            <a:off x="727650" y="575225"/>
            <a:ext cx="76887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Block Structure</a:t>
            </a:r>
            <a:endParaRPr sz="3100">
              <a:latin typeface="Times New Roman"/>
              <a:ea typeface="Times New Roman"/>
              <a:cs typeface="Times New Roman"/>
              <a:sym typeface="Times New Roman"/>
            </a:endParaRPr>
          </a:p>
        </p:txBody>
      </p:sp>
      <p:pic>
        <p:nvPicPr>
          <p:cNvPr id="160" name="Google Shape;160;p20"/>
          <p:cNvPicPr preferRelativeResize="0"/>
          <p:nvPr/>
        </p:nvPicPr>
        <p:blipFill rotWithShape="1">
          <a:blip r:embed="rId3">
            <a:alphaModFix/>
          </a:blip>
          <a:srcRect l="2371" t="12427" r="34889" b="-8"/>
          <a:stretch/>
        </p:blipFill>
        <p:spPr>
          <a:xfrm>
            <a:off x="331500" y="1496850"/>
            <a:ext cx="5426827" cy="3154400"/>
          </a:xfrm>
          <a:prstGeom prst="rect">
            <a:avLst/>
          </a:prstGeom>
          <a:noFill/>
          <a:ln w="9525" cap="flat" cmpd="sng">
            <a:solidFill>
              <a:schemeClr val="dk1"/>
            </a:solidFill>
            <a:prstDash val="solid"/>
            <a:round/>
            <a:headEnd type="none" w="sm" len="sm"/>
            <a:tailEnd type="none" w="sm" len="sm"/>
          </a:ln>
        </p:spPr>
      </p:pic>
      <p:sp>
        <p:nvSpPr>
          <p:cNvPr id="161" name="Google Shape;161;p20"/>
          <p:cNvSpPr txBox="1"/>
          <p:nvPr/>
        </p:nvSpPr>
        <p:spPr>
          <a:xfrm>
            <a:off x="6640325" y="3646425"/>
            <a:ext cx="2350800" cy="107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Hash of the shared file generated by IPFS using AES Encryption and SHA256 hashing algorithm</a:t>
            </a:r>
            <a:endParaRPr>
              <a:latin typeface="Lato"/>
              <a:ea typeface="Lato"/>
              <a:cs typeface="Lato"/>
              <a:sym typeface="Lato"/>
            </a:endParaRPr>
          </a:p>
        </p:txBody>
      </p:sp>
      <p:sp>
        <p:nvSpPr>
          <p:cNvPr id="162" name="Google Shape;162;p20"/>
          <p:cNvSpPr txBox="1"/>
          <p:nvPr/>
        </p:nvSpPr>
        <p:spPr>
          <a:xfrm>
            <a:off x="6851300" y="1280838"/>
            <a:ext cx="2220300" cy="123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SHA-256 hash of the Block 2 </a:t>
            </a:r>
            <a:endParaRPr>
              <a:latin typeface="Lato"/>
              <a:ea typeface="Lato"/>
              <a:cs typeface="Lato"/>
              <a:sym typeface="Lato"/>
            </a:endParaRPr>
          </a:p>
        </p:txBody>
      </p:sp>
      <p:sp>
        <p:nvSpPr>
          <p:cNvPr id="163" name="Google Shape;163;p20"/>
          <p:cNvSpPr/>
          <p:nvPr/>
        </p:nvSpPr>
        <p:spPr>
          <a:xfrm>
            <a:off x="221000" y="2863075"/>
            <a:ext cx="5645700" cy="4218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 name="Google Shape;164;p20"/>
          <p:cNvCxnSpPr/>
          <p:nvPr/>
        </p:nvCxnSpPr>
        <p:spPr>
          <a:xfrm rot="10800000" flipH="1">
            <a:off x="5866700" y="1757875"/>
            <a:ext cx="984600" cy="1356300"/>
          </a:xfrm>
          <a:prstGeom prst="straightConnector1">
            <a:avLst/>
          </a:prstGeom>
          <a:noFill/>
          <a:ln w="19050" cap="flat" cmpd="sng">
            <a:solidFill>
              <a:srgbClr val="FF0000"/>
            </a:solidFill>
            <a:prstDash val="solid"/>
            <a:round/>
            <a:headEnd type="none" w="med" len="med"/>
            <a:tailEnd type="triangle" w="med" len="med"/>
          </a:ln>
        </p:spPr>
      </p:cxnSp>
      <p:sp>
        <p:nvSpPr>
          <p:cNvPr id="165" name="Google Shape;165;p20"/>
          <p:cNvSpPr/>
          <p:nvPr/>
        </p:nvSpPr>
        <p:spPr>
          <a:xfrm>
            <a:off x="90425" y="3325200"/>
            <a:ext cx="5896800" cy="1607400"/>
          </a:xfrm>
          <a:prstGeom prst="rect">
            <a:avLst/>
          </a:prstGeom>
          <a:noFill/>
          <a:ln w="1905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6" name="Google Shape;166;p20"/>
          <p:cNvCxnSpPr/>
          <p:nvPr/>
        </p:nvCxnSpPr>
        <p:spPr>
          <a:xfrm rot="10800000" flipH="1">
            <a:off x="5967275" y="2883025"/>
            <a:ext cx="1095000" cy="733500"/>
          </a:xfrm>
          <a:prstGeom prst="straightConnector1">
            <a:avLst/>
          </a:prstGeom>
          <a:noFill/>
          <a:ln w="19050" cap="flat" cmpd="sng">
            <a:solidFill>
              <a:srgbClr val="00FF00"/>
            </a:solidFill>
            <a:prstDash val="solid"/>
            <a:round/>
            <a:headEnd type="none" w="med" len="med"/>
            <a:tailEnd type="triangle" w="med" len="med"/>
          </a:ln>
        </p:spPr>
      </p:cxnSp>
      <p:sp>
        <p:nvSpPr>
          <p:cNvPr id="167" name="Google Shape;167;p20"/>
          <p:cNvSpPr/>
          <p:nvPr/>
        </p:nvSpPr>
        <p:spPr>
          <a:xfrm>
            <a:off x="220975" y="4055975"/>
            <a:ext cx="5645700" cy="7233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8" name="Google Shape;168;p20"/>
          <p:cNvCxnSpPr>
            <a:stCxn id="167" idx="3"/>
          </p:cNvCxnSpPr>
          <p:nvPr/>
        </p:nvCxnSpPr>
        <p:spPr>
          <a:xfrm rot="10800000" flipH="1">
            <a:off x="5866675" y="4138925"/>
            <a:ext cx="773700" cy="278700"/>
          </a:xfrm>
          <a:prstGeom prst="straightConnector1">
            <a:avLst/>
          </a:prstGeom>
          <a:noFill/>
          <a:ln w="19050" cap="flat" cmpd="sng">
            <a:solidFill>
              <a:srgbClr val="4A86E8"/>
            </a:solidFill>
            <a:prstDash val="solid"/>
            <a:round/>
            <a:headEnd type="none" w="med" len="med"/>
            <a:tailEnd type="triangle" w="med" len="med"/>
          </a:ln>
        </p:spPr>
      </p:cxnSp>
      <p:sp>
        <p:nvSpPr>
          <p:cNvPr id="169" name="Google Shape;169;p20"/>
          <p:cNvSpPr txBox="1"/>
          <p:nvPr/>
        </p:nvSpPr>
        <p:spPr>
          <a:xfrm>
            <a:off x="7102600" y="2571750"/>
            <a:ext cx="1557300" cy="42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Data stored in the blockchain</a:t>
            </a:r>
            <a:endParaRPr>
              <a:latin typeface="Lato"/>
              <a:ea typeface="Lato"/>
              <a:cs typeface="Lato"/>
              <a:sym typeface="Lato"/>
            </a:endParaRPr>
          </a:p>
        </p:txBody>
      </p:sp>
      <p:cxnSp>
        <p:nvCxnSpPr>
          <p:cNvPr id="170" name="Google Shape;170;p20"/>
          <p:cNvCxnSpPr/>
          <p:nvPr/>
        </p:nvCxnSpPr>
        <p:spPr>
          <a:xfrm rot="10800000" flipH="1">
            <a:off x="1728000" y="1366300"/>
            <a:ext cx="3405600" cy="1315800"/>
          </a:xfrm>
          <a:prstGeom prst="bentConnector3">
            <a:avLst>
              <a:gd name="adj1" fmla="val 99996"/>
            </a:avLst>
          </a:prstGeom>
          <a:noFill/>
          <a:ln w="9525" cap="flat" cmpd="sng">
            <a:solidFill>
              <a:schemeClr val="dk2"/>
            </a:solidFill>
            <a:prstDash val="solid"/>
            <a:round/>
            <a:headEnd type="none" w="med" len="med"/>
            <a:tailEnd type="none" w="med" len="med"/>
          </a:ln>
        </p:spPr>
      </p:cxnSp>
      <p:sp>
        <p:nvSpPr>
          <p:cNvPr id="171" name="Google Shape;171;p20"/>
          <p:cNvSpPr txBox="1"/>
          <p:nvPr/>
        </p:nvSpPr>
        <p:spPr>
          <a:xfrm>
            <a:off x="4329800" y="713200"/>
            <a:ext cx="2089500" cy="72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Nonce to uniquely represent a block</a:t>
            </a:r>
            <a:endParaRPr>
              <a:latin typeface="Lato"/>
              <a:ea typeface="Lato"/>
              <a:cs typeface="Lato"/>
              <a:sym typeface="Lato"/>
            </a:endParaRPr>
          </a:p>
        </p:txBody>
      </p:sp>
      <p:cxnSp>
        <p:nvCxnSpPr>
          <p:cNvPr id="172" name="Google Shape;172;p20"/>
          <p:cNvCxnSpPr/>
          <p:nvPr/>
        </p:nvCxnSpPr>
        <p:spPr>
          <a:xfrm rot="10800000">
            <a:off x="5133600" y="1316075"/>
            <a:ext cx="0" cy="903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1"/>
          <p:cNvSpPr txBox="1">
            <a:spLocks noGrp="1"/>
          </p:cNvSpPr>
          <p:nvPr>
            <p:ph type="title"/>
          </p:nvPr>
        </p:nvSpPr>
        <p:spPr>
          <a:xfrm>
            <a:off x="727650" y="575225"/>
            <a:ext cx="76887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BLOCKCHAIN</a:t>
            </a:r>
            <a:endParaRPr sz="3100">
              <a:latin typeface="Times New Roman"/>
              <a:ea typeface="Times New Roman"/>
              <a:cs typeface="Times New Roman"/>
              <a:sym typeface="Times New Roman"/>
            </a:endParaRPr>
          </a:p>
        </p:txBody>
      </p:sp>
      <p:pic>
        <p:nvPicPr>
          <p:cNvPr id="178" name="Google Shape;178;p21"/>
          <p:cNvPicPr preferRelativeResize="0"/>
          <p:nvPr/>
        </p:nvPicPr>
        <p:blipFill>
          <a:blip r:embed="rId3">
            <a:alphaModFix/>
          </a:blip>
          <a:stretch>
            <a:fillRect/>
          </a:stretch>
        </p:blipFill>
        <p:spPr>
          <a:xfrm>
            <a:off x="152400" y="1378025"/>
            <a:ext cx="8839200" cy="328961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pic>
        <p:nvPicPr>
          <p:cNvPr id="183" name="Google Shape;183;p22"/>
          <p:cNvPicPr preferRelativeResize="0"/>
          <p:nvPr/>
        </p:nvPicPr>
        <p:blipFill rotWithShape="1">
          <a:blip r:embed="rId3">
            <a:alphaModFix/>
          </a:blip>
          <a:srcRect t="26454" r="25289"/>
          <a:stretch/>
        </p:blipFill>
        <p:spPr>
          <a:xfrm>
            <a:off x="202625" y="0"/>
            <a:ext cx="3483342" cy="5143499"/>
          </a:xfrm>
          <a:prstGeom prst="rect">
            <a:avLst/>
          </a:prstGeom>
          <a:noFill/>
          <a:ln w="19050" cap="flat" cmpd="sng">
            <a:solidFill>
              <a:schemeClr val="dk1"/>
            </a:solidFill>
            <a:prstDash val="solid"/>
            <a:round/>
            <a:headEnd type="none" w="sm" len="sm"/>
            <a:tailEnd type="none" w="sm" len="sm"/>
          </a:ln>
        </p:spPr>
      </p:pic>
      <p:sp>
        <p:nvSpPr>
          <p:cNvPr id="184" name="Google Shape;184;p22"/>
          <p:cNvSpPr txBox="1"/>
          <p:nvPr/>
        </p:nvSpPr>
        <p:spPr>
          <a:xfrm>
            <a:off x="4008325" y="221025"/>
            <a:ext cx="47214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700" b="1">
                <a:latin typeface="Times New Roman"/>
                <a:ea typeface="Times New Roman"/>
                <a:cs typeface="Times New Roman"/>
                <a:sym typeface="Times New Roman"/>
              </a:rPr>
              <a:t>Blockchain with three blocks cryptographically linked together</a:t>
            </a:r>
            <a:endParaRPr sz="1700" b="1">
              <a:latin typeface="Times New Roman"/>
              <a:ea typeface="Times New Roman"/>
              <a:cs typeface="Times New Roman"/>
              <a:sym typeface="Times New Roman"/>
            </a:endParaRPr>
          </a:p>
        </p:txBody>
      </p:sp>
      <p:sp>
        <p:nvSpPr>
          <p:cNvPr id="185" name="Google Shape;185;p22"/>
          <p:cNvSpPr/>
          <p:nvPr/>
        </p:nvSpPr>
        <p:spPr>
          <a:xfrm>
            <a:off x="241100" y="3425650"/>
            <a:ext cx="3335400" cy="1637700"/>
          </a:xfrm>
          <a:prstGeom prst="rect">
            <a:avLst/>
          </a:prstGeom>
          <a:noFill/>
          <a:ln w="1905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6" name="Google Shape;186;p22"/>
          <p:cNvCxnSpPr/>
          <p:nvPr/>
        </p:nvCxnSpPr>
        <p:spPr>
          <a:xfrm rot="10800000" flipH="1">
            <a:off x="3546200" y="4018200"/>
            <a:ext cx="1938900" cy="10200"/>
          </a:xfrm>
          <a:prstGeom prst="straightConnector1">
            <a:avLst/>
          </a:prstGeom>
          <a:noFill/>
          <a:ln w="19050" cap="flat" cmpd="sng">
            <a:solidFill>
              <a:srgbClr val="00FF00"/>
            </a:solidFill>
            <a:prstDash val="solid"/>
            <a:round/>
            <a:headEnd type="none" w="med" len="med"/>
            <a:tailEnd type="triangle" w="med" len="med"/>
          </a:ln>
        </p:spPr>
      </p:cxnSp>
      <p:sp>
        <p:nvSpPr>
          <p:cNvPr id="187" name="Google Shape;187;p22"/>
          <p:cNvSpPr txBox="1"/>
          <p:nvPr/>
        </p:nvSpPr>
        <p:spPr>
          <a:xfrm>
            <a:off x="5434825" y="3767075"/>
            <a:ext cx="2280300" cy="65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latin typeface="Times New Roman"/>
                <a:ea typeface="Times New Roman"/>
                <a:cs typeface="Times New Roman"/>
                <a:sym typeface="Times New Roman"/>
              </a:rPr>
              <a:t>Genesis Block</a:t>
            </a:r>
            <a:endParaRPr sz="1700">
              <a:latin typeface="Times New Roman"/>
              <a:ea typeface="Times New Roman"/>
              <a:cs typeface="Times New Roman"/>
              <a:sym typeface="Times New Roman"/>
            </a:endParaRPr>
          </a:p>
        </p:txBody>
      </p:sp>
      <p:cxnSp>
        <p:nvCxnSpPr>
          <p:cNvPr id="188" name="Google Shape;188;p22"/>
          <p:cNvCxnSpPr/>
          <p:nvPr/>
        </p:nvCxnSpPr>
        <p:spPr>
          <a:xfrm rot="10800000">
            <a:off x="1798350" y="1657625"/>
            <a:ext cx="9900" cy="231000"/>
          </a:xfrm>
          <a:prstGeom prst="straightConnector1">
            <a:avLst/>
          </a:prstGeom>
          <a:noFill/>
          <a:ln w="9525" cap="flat" cmpd="sng">
            <a:solidFill>
              <a:srgbClr val="178D7D"/>
            </a:solidFill>
            <a:prstDash val="solid"/>
            <a:round/>
            <a:headEnd type="none" w="med" len="med"/>
            <a:tailEnd type="triangle" w="med" len="med"/>
          </a:ln>
        </p:spPr>
      </p:cxnSp>
      <p:cxnSp>
        <p:nvCxnSpPr>
          <p:cNvPr id="189" name="Google Shape;189;p22"/>
          <p:cNvCxnSpPr/>
          <p:nvPr/>
        </p:nvCxnSpPr>
        <p:spPr>
          <a:xfrm rot="10800000">
            <a:off x="1798350" y="3276725"/>
            <a:ext cx="9900" cy="231000"/>
          </a:xfrm>
          <a:prstGeom prst="straightConnector1">
            <a:avLst/>
          </a:prstGeom>
          <a:noFill/>
          <a:ln w="9525" cap="flat" cmpd="sng">
            <a:solidFill>
              <a:srgbClr val="178D7D"/>
            </a:solidFill>
            <a:prstDash val="solid"/>
            <a:round/>
            <a:headEnd type="none" w="med" len="med"/>
            <a:tailEnd type="triangle" w="med" len="med"/>
          </a:ln>
        </p:spPr>
      </p:cxnSp>
      <p:cxnSp>
        <p:nvCxnSpPr>
          <p:cNvPr id="190" name="Google Shape;190;p22"/>
          <p:cNvCxnSpPr/>
          <p:nvPr/>
        </p:nvCxnSpPr>
        <p:spPr>
          <a:xfrm>
            <a:off x="1818300" y="1798225"/>
            <a:ext cx="4169100" cy="884100"/>
          </a:xfrm>
          <a:prstGeom prst="bentConnector3">
            <a:avLst>
              <a:gd name="adj1" fmla="val 82891"/>
            </a:avLst>
          </a:prstGeom>
          <a:noFill/>
          <a:ln w="9525" cap="flat" cmpd="sng">
            <a:solidFill>
              <a:srgbClr val="FF0000"/>
            </a:solidFill>
            <a:prstDash val="solid"/>
            <a:round/>
            <a:headEnd type="none" w="med" len="med"/>
            <a:tailEnd type="none" w="med" len="med"/>
          </a:ln>
        </p:spPr>
      </p:cxnSp>
      <p:cxnSp>
        <p:nvCxnSpPr>
          <p:cNvPr id="191" name="Google Shape;191;p22"/>
          <p:cNvCxnSpPr/>
          <p:nvPr/>
        </p:nvCxnSpPr>
        <p:spPr>
          <a:xfrm rot="10800000" flipH="1">
            <a:off x="1798350" y="2903400"/>
            <a:ext cx="4188900" cy="652800"/>
          </a:xfrm>
          <a:prstGeom prst="bentConnector3">
            <a:avLst>
              <a:gd name="adj1" fmla="val 83455"/>
            </a:avLst>
          </a:prstGeom>
          <a:noFill/>
          <a:ln w="9525" cap="flat" cmpd="sng">
            <a:solidFill>
              <a:srgbClr val="FF0000"/>
            </a:solidFill>
            <a:prstDash val="solid"/>
            <a:round/>
            <a:headEnd type="none" w="med" len="med"/>
            <a:tailEnd type="none" w="med" len="med"/>
          </a:ln>
        </p:spPr>
      </p:cxnSp>
      <p:sp>
        <p:nvSpPr>
          <p:cNvPr id="192" name="Google Shape;192;p22"/>
          <p:cNvSpPr txBox="1"/>
          <p:nvPr/>
        </p:nvSpPr>
        <p:spPr>
          <a:xfrm>
            <a:off x="6158300" y="2064400"/>
            <a:ext cx="2521500" cy="123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a:latin typeface="Times New Roman"/>
                <a:ea typeface="Times New Roman"/>
                <a:cs typeface="Times New Roman"/>
                <a:sym typeface="Times New Roman"/>
              </a:rPr>
              <a:t>Blocks are linked together cryptographically using the SHA-256 hashes of the previous blocks </a:t>
            </a:r>
            <a:endParaRPr sz="1700">
              <a:latin typeface="Times New Roman"/>
              <a:ea typeface="Times New Roman"/>
              <a:cs typeface="Times New Roman"/>
              <a:sym typeface="Times New Roman"/>
            </a:endParaRPr>
          </a:p>
        </p:txBody>
      </p:sp>
      <p:cxnSp>
        <p:nvCxnSpPr>
          <p:cNvPr id="193" name="Google Shape;193;p22"/>
          <p:cNvCxnSpPr/>
          <p:nvPr/>
        </p:nvCxnSpPr>
        <p:spPr>
          <a:xfrm>
            <a:off x="5937125" y="2682250"/>
            <a:ext cx="140700" cy="0"/>
          </a:xfrm>
          <a:prstGeom prst="straightConnector1">
            <a:avLst/>
          </a:prstGeom>
          <a:noFill/>
          <a:ln w="9525" cap="flat" cmpd="sng">
            <a:solidFill>
              <a:srgbClr val="FF0000"/>
            </a:solidFill>
            <a:prstDash val="solid"/>
            <a:round/>
            <a:headEnd type="none" w="med" len="med"/>
            <a:tailEnd type="triangle" w="med" len="med"/>
          </a:ln>
        </p:spPr>
      </p:cxnSp>
      <p:cxnSp>
        <p:nvCxnSpPr>
          <p:cNvPr id="194" name="Google Shape;194;p22"/>
          <p:cNvCxnSpPr/>
          <p:nvPr/>
        </p:nvCxnSpPr>
        <p:spPr>
          <a:xfrm>
            <a:off x="5937125" y="2903400"/>
            <a:ext cx="140700" cy="0"/>
          </a:xfrm>
          <a:prstGeom prst="straightConnector1">
            <a:avLst/>
          </a:prstGeom>
          <a:noFill/>
          <a:ln w="9525" cap="flat" cmpd="sng">
            <a:solidFill>
              <a:srgbClr val="FF0000"/>
            </a:solidFill>
            <a:prstDash val="solid"/>
            <a:round/>
            <a:headEnd type="none" w="med" len="med"/>
            <a:tailEnd type="triangl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title"/>
          </p:nvPr>
        </p:nvSpPr>
        <p:spPr>
          <a:xfrm>
            <a:off x="642950" y="1514850"/>
            <a:ext cx="3207000" cy="105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Why Blockchain</a:t>
            </a:r>
            <a:endParaRPr sz="3200"/>
          </a:p>
        </p:txBody>
      </p:sp>
      <p:sp>
        <p:nvSpPr>
          <p:cNvPr id="200" name="Google Shape;200;p23"/>
          <p:cNvSpPr txBox="1">
            <a:spLocks noGrp="1"/>
          </p:cNvSpPr>
          <p:nvPr>
            <p:ph type="body" idx="2"/>
          </p:nvPr>
        </p:nvSpPr>
        <p:spPr>
          <a:xfrm>
            <a:off x="5103325" y="1245700"/>
            <a:ext cx="3566400" cy="27525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0"/>
              </a:spcBef>
              <a:spcAft>
                <a:spcPts val="0"/>
              </a:spcAft>
              <a:buClr>
                <a:srgbClr val="111111"/>
              </a:buClr>
              <a:buSzPts val="1800"/>
              <a:buFont typeface="Times New Roman"/>
              <a:buChar char="●"/>
            </a:pPr>
            <a:r>
              <a:rPr lang="en" sz="1800">
                <a:solidFill>
                  <a:srgbClr val="111111"/>
                </a:solidFill>
                <a:highlight>
                  <a:srgbClr val="FFFFFF"/>
                </a:highlight>
                <a:latin typeface="Times New Roman"/>
                <a:ea typeface="Times New Roman"/>
                <a:cs typeface="Times New Roman"/>
                <a:sym typeface="Times New Roman"/>
              </a:rPr>
              <a:t>Independent and Decentralized</a:t>
            </a:r>
            <a:endParaRPr sz="1800">
              <a:solidFill>
                <a:srgbClr val="111111"/>
              </a:solidFill>
              <a:highlight>
                <a:srgbClr val="FFFFFF"/>
              </a:highlight>
              <a:latin typeface="Times New Roman"/>
              <a:ea typeface="Times New Roman"/>
              <a:cs typeface="Times New Roman"/>
              <a:sym typeface="Times New Roman"/>
            </a:endParaRPr>
          </a:p>
          <a:p>
            <a:pPr marL="457200" lvl="0" indent="-342900" algn="l" rtl="0">
              <a:lnSpc>
                <a:spcPct val="200000"/>
              </a:lnSpc>
              <a:spcBef>
                <a:spcPts val="0"/>
              </a:spcBef>
              <a:spcAft>
                <a:spcPts val="0"/>
              </a:spcAft>
              <a:buClr>
                <a:srgbClr val="111111"/>
              </a:buClr>
              <a:buSzPts val="1800"/>
              <a:buFont typeface="Times New Roman"/>
              <a:buChar char="●"/>
            </a:pPr>
            <a:r>
              <a:rPr lang="en" sz="1800">
                <a:solidFill>
                  <a:srgbClr val="111111"/>
                </a:solidFill>
                <a:highlight>
                  <a:srgbClr val="FFFFFF"/>
                </a:highlight>
                <a:latin typeface="Times New Roman"/>
                <a:ea typeface="Times New Roman"/>
                <a:cs typeface="Times New Roman"/>
                <a:sym typeface="Times New Roman"/>
              </a:rPr>
              <a:t>Transaction Transparent</a:t>
            </a:r>
            <a:endParaRPr sz="1800">
              <a:solidFill>
                <a:srgbClr val="111111"/>
              </a:solidFill>
              <a:highlight>
                <a:srgbClr val="FFFFFF"/>
              </a:highlight>
              <a:latin typeface="Times New Roman"/>
              <a:ea typeface="Times New Roman"/>
              <a:cs typeface="Times New Roman"/>
              <a:sym typeface="Times New Roman"/>
            </a:endParaRPr>
          </a:p>
          <a:p>
            <a:pPr marL="457200" lvl="0" indent="-342900" algn="l" rtl="0">
              <a:lnSpc>
                <a:spcPct val="200000"/>
              </a:lnSpc>
              <a:spcBef>
                <a:spcPts val="0"/>
              </a:spcBef>
              <a:spcAft>
                <a:spcPts val="0"/>
              </a:spcAft>
              <a:buClr>
                <a:srgbClr val="111111"/>
              </a:buClr>
              <a:buSzPts val="1800"/>
              <a:buFont typeface="Times New Roman"/>
              <a:buChar char="●"/>
            </a:pPr>
            <a:r>
              <a:rPr lang="en" sz="1800">
                <a:solidFill>
                  <a:srgbClr val="111111"/>
                </a:solidFill>
                <a:highlight>
                  <a:srgbClr val="FFFFFF"/>
                </a:highlight>
                <a:latin typeface="Times New Roman"/>
                <a:ea typeface="Times New Roman"/>
                <a:cs typeface="Times New Roman"/>
                <a:sym typeface="Times New Roman"/>
              </a:rPr>
              <a:t>Data Integrity</a:t>
            </a:r>
            <a:endParaRPr sz="1800">
              <a:solidFill>
                <a:srgbClr val="111111"/>
              </a:solidFill>
              <a:highlight>
                <a:srgbClr val="FFFFFF"/>
              </a:highlight>
              <a:latin typeface="Times New Roman"/>
              <a:ea typeface="Times New Roman"/>
              <a:cs typeface="Times New Roman"/>
              <a:sym typeface="Times New Roman"/>
            </a:endParaRPr>
          </a:p>
          <a:p>
            <a:pPr marL="457200" lvl="0" indent="-342900" algn="l" rtl="0">
              <a:lnSpc>
                <a:spcPct val="200000"/>
              </a:lnSpc>
              <a:spcBef>
                <a:spcPts val="0"/>
              </a:spcBef>
              <a:spcAft>
                <a:spcPts val="0"/>
              </a:spcAft>
              <a:buClr>
                <a:srgbClr val="111111"/>
              </a:buClr>
              <a:buSzPts val="1800"/>
              <a:buFont typeface="Times New Roman"/>
              <a:buChar char="●"/>
            </a:pPr>
            <a:r>
              <a:rPr lang="en" sz="1800">
                <a:solidFill>
                  <a:srgbClr val="111111"/>
                </a:solidFill>
                <a:highlight>
                  <a:srgbClr val="FFFFFF"/>
                </a:highlight>
                <a:latin typeface="Times New Roman"/>
                <a:ea typeface="Times New Roman"/>
                <a:cs typeface="Times New Roman"/>
                <a:sym typeface="Times New Roman"/>
              </a:rPr>
              <a:t>Cost and Risk Reduction</a:t>
            </a:r>
            <a:endParaRPr sz="1800">
              <a:solidFill>
                <a:srgbClr val="111111"/>
              </a:solidFill>
              <a:highlight>
                <a:srgbClr val="FFFFFF"/>
              </a:highlight>
              <a:latin typeface="Times New Roman"/>
              <a:ea typeface="Times New Roman"/>
              <a:cs typeface="Times New Roman"/>
              <a:sym typeface="Times New Roman"/>
            </a:endParaRPr>
          </a:p>
          <a:p>
            <a:pPr marL="457200" lvl="0" indent="-342900" algn="l" rtl="0">
              <a:lnSpc>
                <a:spcPct val="200000"/>
              </a:lnSpc>
              <a:spcBef>
                <a:spcPts val="0"/>
              </a:spcBef>
              <a:spcAft>
                <a:spcPts val="0"/>
              </a:spcAft>
              <a:buClr>
                <a:srgbClr val="111111"/>
              </a:buClr>
              <a:buSzPts val="1800"/>
              <a:buFont typeface="Times New Roman"/>
              <a:buChar char="●"/>
            </a:pPr>
            <a:r>
              <a:rPr lang="en" sz="1800">
                <a:solidFill>
                  <a:srgbClr val="111111"/>
                </a:solidFill>
                <a:highlight>
                  <a:srgbClr val="FFFFFF"/>
                </a:highlight>
                <a:latin typeface="Times New Roman"/>
                <a:ea typeface="Times New Roman"/>
                <a:cs typeface="Times New Roman"/>
                <a:sym typeface="Times New Roman"/>
              </a:rPr>
              <a:t>Data Security</a:t>
            </a:r>
            <a:endParaRPr>
              <a:solidFill>
                <a:srgbClr val="111111"/>
              </a:solidFill>
              <a:highlight>
                <a:srgbClr val="F1F1F1"/>
              </a:highlight>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4"/>
          <p:cNvSpPr txBox="1">
            <a:spLocks noGrp="1"/>
          </p:cNvSpPr>
          <p:nvPr>
            <p:ph type="title"/>
          </p:nvPr>
        </p:nvSpPr>
        <p:spPr>
          <a:xfrm>
            <a:off x="727650" y="575225"/>
            <a:ext cx="7688700" cy="65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IPFS - Interplanetary File System</a:t>
            </a:r>
            <a:endParaRPr sz="3100">
              <a:latin typeface="Times New Roman"/>
              <a:ea typeface="Times New Roman"/>
              <a:cs typeface="Times New Roman"/>
              <a:sym typeface="Times New Roman"/>
            </a:endParaRPr>
          </a:p>
        </p:txBody>
      </p:sp>
      <p:sp>
        <p:nvSpPr>
          <p:cNvPr id="206" name="Google Shape;206;p24"/>
          <p:cNvSpPr txBox="1">
            <a:spLocks noGrp="1"/>
          </p:cNvSpPr>
          <p:nvPr>
            <p:ph type="body" idx="1"/>
          </p:nvPr>
        </p:nvSpPr>
        <p:spPr>
          <a:xfrm>
            <a:off x="729450" y="1336100"/>
            <a:ext cx="7688700" cy="30039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IPFS is a </a:t>
            </a:r>
            <a:r>
              <a:rPr lang="en" sz="1700" b="1">
                <a:solidFill>
                  <a:srgbClr val="000000"/>
                </a:solidFill>
                <a:latin typeface="Times New Roman"/>
                <a:ea typeface="Times New Roman"/>
                <a:cs typeface="Times New Roman"/>
                <a:sym typeface="Times New Roman"/>
              </a:rPr>
              <a:t>versioned file system</a:t>
            </a:r>
            <a:r>
              <a:rPr lang="en" sz="1700">
                <a:solidFill>
                  <a:srgbClr val="000000"/>
                </a:solidFill>
                <a:latin typeface="Times New Roman"/>
                <a:ea typeface="Times New Roman"/>
                <a:cs typeface="Times New Roman"/>
                <a:sym typeface="Times New Roman"/>
              </a:rPr>
              <a:t> which can store files and track file versions over time.</a:t>
            </a:r>
            <a:endParaRPr sz="1700">
              <a:solidFill>
                <a:srgbClr val="000000"/>
              </a:solidFill>
              <a:latin typeface="Times New Roman"/>
              <a:ea typeface="Times New Roman"/>
              <a:cs typeface="Times New Roman"/>
              <a:sym typeface="Times New Roman"/>
            </a:endParaRPr>
          </a:p>
          <a:p>
            <a:pPr marL="457200" lvl="0" indent="-342900" algn="l" rtl="0">
              <a:spcBef>
                <a:spcPts val="0"/>
              </a:spcBef>
              <a:spcAft>
                <a:spcPts val="0"/>
              </a:spcAft>
              <a:buClr>
                <a:srgbClr val="000000"/>
              </a:buClr>
              <a:buSzPts val="1800"/>
              <a:buFont typeface="Times New Roman"/>
              <a:buChar char="●"/>
            </a:pPr>
            <a:r>
              <a:rPr lang="en" sz="1700">
                <a:solidFill>
                  <a:srgbClr val="000000"/>
                </a:solidFill>
                <a:latin typeface="Times New Roman"/>
                <a:ea typeface="Times New Roman"/>
                <a:cs typeface="Times New Roman"/>
                <a:sym typeface="Times New Roman"/>
              </a:rPr>
              <a:t>It is a protocol and </a:t>
            </a:r>
            <a:r>
              <a:rPr lang="en" sz="1700" b="1">
                <a:solidFill>
                  <a:srgbClr val="000000"/>
                </a:solidFill>
                <a:latin typeface="Times New Roman"/>
                <a:ea typeface="Times New Roman"/>
                <a:cs typeface="Times New Roman"/>
                <a:sym typeface="Times New Roman"/>
              </a:rPr>
              <a:t>peer-to-peer network</a:t>
            </a:r>
            <a:r>
              <a:rPr lang="en" sz="1700">
                <a:solidFill>
                  <a:srgbClr val="000000"/>
                </a:solidFill>
                <a:latin typeface="Times New Roman"/>
                <a:ea typeface="Times New Roman"/>
                <a:cs typeface="Times New Roman"/>
                <a:sym typeface="Times New Roman"/>
              </a:rPr>
              <a:t> for storing and sharing data in a distributed file system.</a:t>
            </a:r>
            <a:endParaRPr sz="1700">
              <a:solidFill>
                <a:srgbClr val="000000"/>
              </a:solidFill>
              <a:latin typeface="Times New Roman"/>
              <a:ea typeface="Times New Roman"/>
              <a:cs typeface="Times New Roman"/>
              <a:sym typeface="Times New Roman"/>
            </a:endParaRPr>
          </a:p>
          <a:p>
            <a:pPr marL="457200" lvl="0" indent="-342900" algn="l" rtl="0">
              <a:spcBef>
                <a:spcPts val="0"/>
              </a:spcBef>
              <a:spcAft>
                <a:spcPts val="0"/>
              </a:spcAft>
              <a:buClr>
                <a:srgbClr val="000000"/>
              </a:buClr>
              <a:buSzPts val="1800"/>
              <a:buFont typeface="Times New Roman"/>
              <a:buChar char="●"/>
            </a:pPr>
            <a:r>
              <a:rPr lang="en" sz="1700">
                <a:solidFill>
                  <a:srgbClr val="000000"/>
                </a:solidFill>
                <a:latin typeface="Times New Roman"/>
                <a:ea typeface="Times New Roman"/>
                <a:cs typeface="Times New Roman"/>
                <a:sym typeface="Times New Roman"/>
              </a:rPr>
              <a:t>It uses content-addressing to uniquely identify each file in a global namespace connecting all computing devices.</a:t>
            </a:r>
            <a:endParaRPr sz="1700">
              <a:solidFill>
                <a:srgbClr val="000000"/>
              </a:solidFill>
              <a:latin typeface="Times New Roman"/>
              <a:ea typeface="Times New Roman"/>
              <a:cs typeface="Times New Roman"/>
              <a:sym typeface="Times New Roman"/>
            </a:endParaRPr>
          </a:p>
          <a:p>
            <a:pPr marL="457200" lvl="0" indent="-336550" algn="l" rtl="0">
              <a:spcBef>
                <a:spcPts val="0"/>
              </a:spcBef>
              <a:spcAft>
                <a:spcPts val="0"/>
              </a:spcAft>
              <a:buClr>
                <a:srgbClr val="000000"/>
              </a:buClr>
              <a:buSzPts val="1700"/>
              <a:buFont typeface="Times New Roman"/>
              <a:buChar char="●"/>
            </a:pPr>
            <a:r>
              <a:rPr lang="en" sz="1700">
                <a:solidFill>
                  <a:srgbClr val="000000"/>
                </a:solidFill>
                <a:latin typeface="Times New Roman"/>
                <a:ea typeface="Times New Roman"/>
                <a:cs typeface="Times New Roman"/>
                <a:sym typeface="Times New Roman"/>
              </a:rPr>
              <a:t>It uses </a:t>
            </a:r>
            <a:r>
              <a:rPr lang="en" sz="1700" b="1">
                <a:solidFill>
                  <a:srgbClr val="000000"/>
                </a:solidFill>
                <a:latin typeface="Times New Roman"/>
                <a:ea typeface="Times New Roman"/>
                <a:cs typeface="Times New Roman"/>
                <a:sym typeface="Times New Roman"/>
              </a:rPr>
              <a:t>Distributed Hash Tables</a:t>
            </a:r>
            <a:r>
              <a:rPr lang="en" sz="1700">
                <a:solidFill>
                  <a:srgbClr val="000000"/>
                </a:solidFill>
                <a:latin typeface="Times New Roman"/>
                <a:ea typeface="Times New Roman"/>
                <a:cs typeface="Times New Roman"/>
                <a:sym typeface="Times New Roman"/>
              </a:rPr>
              <a:t> (DHT). In DHT the data is spread across a network of computers, and efficiently coordinated to enable efficient access and lookup between nodes.</a:t>
            </a:r>
            <a:endParaRPr sz="1900">
              <a:solidFill>
                <a:srgbClr val="000000"/>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5"/>
          <p:cNvSpPr txBox="1">
            <a:spLocks noGrp="1"/>
          </p:cNvSpPr>
          <p:nvPr>
            <p:ph type="title"/>
          </p:nvPr>
        </p:nvSpPr>
        <p:spPr>
          <a:xfrm>
            <a:off x="642950" y="1514850"/>
            <a:ext cx="2631900" cy="105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Why IPFS</a:t>
            </a:r>
            <a:endParaRPr sz="3200"/>
          </a:p>
        </p:txBody>
      </p:sp>
      <p:sp>
        <p:nvSpPr>
          <p:cNvPr id="212" name="Google Shape;212;p25"/>
          <p:cNvSpPr txBox="1">
            <a:spLocks noGrp="1"/>
          </p:cNvSpPr>
          <p:nvPr>
            <p:ph type="body" idx="2"/>
          </p:nvPr>
        </p:nvSpPr>
        <p:spPr>
          <a:xfrm>
            <a:off x="4572000" y="70325"/>
            <a:ext cx="4469400" cy="4942500"/>
          </a:xfrm>
          <a:prstGeom prst="rect">
            <a:avLst/>
          </a:prstGeom>
        </p:spPr>
        <p:txBody>
          <a:bodyPr spcFirstLastPara="1" wrap="square" lIns="91425" tIns="91425" rIns="91425" bIns="91425" anchor="t" anchorCtr="0">
            <a:noAutofit/>
          </a:bodyPr>
          <a:lstStyle/>
          <a:p>
            <a:pPr marL="457200" lvl="0" indent="-349250" algn="l" rtl="0">
              <a:lnSpc>
                <a:spcPct val="150000"/>
              </a:lnSpc>
              <a:spcBef>
                <a:spcPts val="0"/>
              </a:spcBef>
              <a:spcAft>
                <a:spcPts val="0"/>
              </a:spcAft>
              <a:buClr>
                <a:srgbClr val="000000"/>
              </a:buClr>
              <a:buSzPts val="1900"/>
              <a:buFont typeface="Times New Roman"/>
              <a:buChar char="●"/>
            </a:pPr>
            <a:r>
              <a:rPr lang="en" sz="1700" b="1" u="sng">
                <a:solidFill>
                  <a:srgbClr val="000000"/>
                </a:solidFill>
                <a:latin typeface="Times New Roman"/>
                <a:ea typeface="Times New Roman"/>
                <a:cs typeface="Times New Roman"/>
                <a:sym typeface="Times New Roman"/>
              </a:rPr>
              <a:t>Decentralization </a:t>
            </a:r>
            <a:r>
              <a:rPr lang="en" sz="1700">
                <a:solidFill>
                  <a:srgbClr val="000000"/>
                </a:solidFill>
                <a:latin typeface="Times New Roman"/>
                <a:ea typeface="Times New Roman"/>
                <a:cs typeface="Times New Roman"/>
                <a:sym typeface="Times New Roman"/>
              </a:rPr>
              <a:t>- Nodes do not require central coordination.</a:t>
            </a:r>
            <a:endParaRPr sz="1700">
              <a:solidFill>
                <a:srgbClr val="000000"/>
              </a:solidFill>
              <a:latin typeface="Times New Roman"/>
              <a:ea typeface="Times New Roman"/>
              <a:cs typeface="Times New Roman"/>
              <a:sym typeface="Times New Roman"/>
            </a:endParaRPr>
          </a:p>
          <a:p>
            <a:pPr marL="457200" lvl="0" indent="-349250" algn="l" rtl="0">
              <a:lnSpc>
                <a:spcPct val="150000"/>
              </a:lnSpc>
              <a:spcBef>
                <a:spcPts val="0"/>
              </a:spcBef>
              <a:spcAft>
                <a:spcPts val="0"/>
              </a:spcAft>
              <a:buClr>
                <a:srgbClr val="000000"/>
              </a:buClr>
              <a:buSzPts val="1900"/>
              <a:buFont typeface="Times New Roman"/>
              <a:buChar char="●"/>
            </a:pPr>
            <a:r>
              <a:rPr lang="en" sz="1700" b="1" u="sng">
                <a:solidFill>
                  <a:srgbClr val="000000"/>
                </a:solidFill>
                <a:latin typeface="Times New Roman"/>
                <a:ea typeface="Times New Roman"/>
                <a:cs typeface="Times New Roman"/>
                <a:sym typeface="Times New Roman"/>
              </a:rPr>
              <a:t>Fault Tolerance</a:t>
            </a:r>
            <a:r>
              <a:rPr lang="en" sz="1700">
                <a:solidFill>
                  <a:srgbClr val="000000"/>
                </a:solidFill>
                <a:latin typeface="Times New Roman"/>
                <a:ea typeface="Times New Roman"/>
                <a:cs typeface="Times New Roman"/>
                <a:sym typeface="Times New Roman"/>
              </a:rPr>
              <a:t> - The system can function reliably even when nodes fail or leave the network.</a:t>
            </a:r>
            <a:endParaRPr sz="1700">
              <a:solidFill>
                <a:srgbClr val="000000"/>
              </a:solidFill>
              <a:latin typeface="Times New Roman"/>
              <a:ea typeface="Times New Roman"/>
              <a:cs typeface="Times New Roman"/>
              <a:sym typeface="Times New Roman"/>
            </a:endParaRPr>
          </a:p>
          <a:p>
            <a:pPr marL="457200" lvl="0" indent="-349250" algn="l" rtl="0">
              <a:lnSpc>
                <a:spcPct val="150000"/>
              </a:lnSpc>
              <a:spcBef>
                <a:spcPts val="0"/>
              </a:spcBef>
              <a:spcAft>
                <a:spcPts val="0"/>
              </a:spcAft>
              <a:buClr>
                <a:srgbClr val="000000"/>
              </a:buClr>
              <a:buSzPts val="1900"/>
              <a:buFont typeface="Times New Roman"/>
              <a:buChar char="●"/>
            </a:pPr>
            <a:r>
              <a:rPr lang="en" sz="1700" b="1" u="sng">
                <a:solidFill>
                  <a:srgbClr val="000000"/>
                </a:solidFill>
                <a:latin typeface="Times New Roman"/>
                <a:ea typeface="Times New Roman"/>
                <a:cs typeface="Times New Roman"/>
                <a:sym typeface="Times New Roman"/>
              </a:rPr>
              <a:t>Scalability</a:t>
            </a:r>
            <a:r>
              <a:rPr lang="en" sz="1700">
                <a:solidFill>
                  <a:srgbClr val="000000"/>
                </a:solidFill>
                <a:latin typeface="Times New Roman"/>
                <a:ea typeface="Times New Roman"/>
                <a:cs typeface="Times New Roman"/>
                <a:sym typeface="Times New Roman"/>
              </a:rPr>
              <a:t> - DHTs can scale to accommodate millions of nodes</a:t>
            </a:r>
            <a:endParaRPr sz="1900">
              <a:solidFill>
                <a:srgbClr val="000000"/>
              </a:solidFill>
              <a:highlight>
                <a:srgbClr val="FFFFFF"/>
              </a:highlight>
              <a:latin typeface="Times New Roman"/>
              <a:ea typeface="Times New Roman"/>
              <a:cs typeface="Times New Roman"/>
              <a:sym typeface="Times New Roman"/>
            </a:endParaRPr>
          </a:p>
          <a:p>
            <a:pPr marL="457200" lvl="0" indent="-349250" algn="l" rtl="0">
              <a:lnSpc>
                <a:spcPct val="150000"/>
              </a:lnSpc>
              <a:spcBef>
                <a:spcPts val="0"/>
              </a:spcBef>
              <a:spcAft>
                <a:spcPts val="0"/>
              </a:spcAft>
              <a:buClr>
                <a:srgbClr val="000000"/>
              </a:buClr>
              <a:buSzPts val="1900"/>
              <a:buFont typeface="Times New Roman"/>
              <a:buChar char="●"/>
            </a:pPr>
            <a:r>
              <a:rPr lang="en" sz="1700" b="1" u="sng">
                <a:solidFill>
                  <a:srgbClr val="000000"/>
                </a:solidFill>
                <a:latin typeface="Times New Roman"/>
                <a:ea typeface="Times New Roman"/>
                <a:cs typeface="Times New Roman"/>
                <a:sym typeface="Times New Roman"/>
              </a:rPr>
              <a:t>Overcoming the weakness of Blockchain</a:t>
            </a:r>
            <a:r>
              <a:rPr lang="en" sz="1700" b="1">
                <a:solidFill>
                  <a:srgbClr val="000000"/>
                </a:solidFill>
                <a:latin typeface="Times New Roman"/>
                <a:ea typeface="Times New Roman"/>
                <a:cs typeface="Times New Roman"/>
                <a:sym typeface="Times New Roman"/>
              </a:rPr>
              <a:t> </a:t>
            </a:r>
            <a:r>
              <a:rPr lang="en" sz="1700">
                <a:solidFill>
                  <a:srgbClr val="000000"/>
                </a:solidFill>
                <a:latin typeface="Times New Roman"/>
                <a:ea typeface="Times New Roman"/>
                <a:cs typeface="Times New Roman"/>
                <a:sym typeface="Times New Roman"/>
              </a:rPr>
              <a:t>- Instead of storing the whole file on the blockchain, we only store the file’s hash generated by IPFS to make the blockchain light and more efficient.</a:t>
            </a:r>
            <a:endParaRPr sz="1900">
              <a:solidFill>
                <a:srgbClr val="000000"/>
              </a:solidFill>
              <a:highlight>
                <a:srgbClr val="FFFFFF"/>
              </a:highlight>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899</Words>
  <Application>Microsoft Office PowerPoint</Application>
  <PresentationFormat>On-screen Show (16:9)</PresentationFormat>
  <Paragraphs>78</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Times New Roman</vt:lpstr>
      <vt:lpstr>Raleway</vt:lpstr>
      <vt:lpstr>Lato</vt:lpstr>
      <vt:lpstr>Arial</vt:lpstr>
      <vt:lpstr>Streamline</vt:lpstr>
      <vt:lpstr>DATA SHARE</vt:lpstr>
      <vt:lpstr>INTRODUCTION</vt:lpstr>
      <vt:lpstr>BLOCKCHAIN</vt:lpstr>
      <vt:lpstr>Block Structure</vt:lpstr>
      <vt:lpstr>BLOCKCHAIN</vt:lpstr>
      <vt:lpstr>PowerPoint Presentation</vt:lpstr>
      <vt:lpstr>Why Blockchain</vt:lpstr>
      <vt:lpstr>IPFS - Interplanetary File System</vt:lpstr>
      <vt:lpstr>Why IPFS</vt:lpstr>
      <vt:lpstr>Tools Used</vt:lpstr>
      <vt:lpstr>WORKING </vt:lpstr>
      <vt:lpstr>USE CASES</vt:lpstr>
      <vt:lpstr>LIMITATIONS</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SHARE</dc:title>
  <cp:lastModifiedBy>Chandan Neralgi</cp:lastModifiedBy>
  <cp:revision>1</cp:revision>
  <dcterms:modified xsi:type="dcterms:W3CDTF">2023-10-09T12:30:57Z</dcterms:modified>
</cp:coreProperties>
</file>